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320" r:id="rId5"/>
    <p:sldId id="332" r:id="rId6"/>
    <p:sldId id="333" r:id="rId7"/>
    <p:sldId id="334" r:id="rId8"/>
    <p:sldId id="335" r:id="rId9"/>
    <p:sldId id="336" r:id="rId10"/>
    <p:sldId id="337" r:id="rId11"/>
    <p:sldId id="338" r:id="rId12"/>
    <p:sldId id="339" r:id="rId13"/>
    <p:sldId id="340" r:id="rId14"/>
    <p:sldId id="341" r:id="rId15"/>
    <p:sldId id="342" r:id="rId16"/>
    <p:sldId id="321" r:id="rId17"/>
    <p:sldId id="281" r:id="rId18"/>
    <p:sldId id="322" r:id="rId19"/>
    <p:sldId id="323" r:id="rId20"/>
    <p:sldId id="282" r:id="rId21"/>
    <p:sldId id="343" r:id="rId22"/>
    <p:sldId id="344" r:id="rId23"/>
    <p:sldId id="345" r:id="rId24"/>
    <p:sldId id="346" r:id="rId25"/>
    <p:sldId id="347" r:id="rId26"/>
    <p:sldId id="349" r:id="rId27"/>
    <p:sldId id="351" r:id="rId28"/>
    <p:sldId id="350" r:id="rId29"/>
    <p:sldId id="348" r:id="rId30"/>
    <p:sldId id="352" r:id="rId31"/>
    <p:sldId id="353" r:id="rId32"/>
    <p:sldId id="354" r:id="rId33"/>
    <p:sldId id="355" r:id="rId34"/>
    <p:sldId id="356" r:id="rId35"/>
    <p:sldId id="357"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3.01.2021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3.01.2021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3.01.2021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3.01.2021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1754326"/>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İBADET ESASLARI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İhram</a:t>
            </a:r>
            <a:endParaRPr lang="tr-TR" dirty="0"/>
          </a:p>
        </p:txBody>
      </p:sp>
      <p:sp>
        <p:nvSpPr>
          <p:cNvPr id="3" name="İçerik Yer Tutucusu 2"/>
          <p:cNvSpPr>
            <a:spLocks noGrp="1"/>
          </p:cNvSpPr>
          <p:nvPr>
            <p:ph idx="1"/>
          </p:nvPr>
        </p:nvSpPr>
        <p:spPr>
          <a:xfrm>
            <a:off x="838200" y="1307690"/>
            <a:ext cx="10515600" cy="4869273"/>
          </a:xfrm>
        </p:spPr>
        <p:txBody>
          <a:bodyPr>
            <a:normAutofit/>
          </a:bodyPr>
          <a:lstStyle/>
          <a:p>
            <a:pPr>
              <a:lnSpc>
                <a:spcPct val="150000"/>
              </a:lnSpc>
              <a:spcBef>
                <a:spcPts val="600"/>
              </a:spcBef>
            </a:pPr>
            <a:r>
              <a:rPr lang="tr-TR" dirty="0"/>
              <a:t>İhram </a:t>
            </a:r>
            <a:r>
              <a:rPr lang="tr-TR" dirty="0" smtClean="0"/>
              <a:t>sözlükte «yasak </a:t>
            </a:r>
            <a:r>
              <a:rPr lang="tr-TR" dirty="0"/>
              <a:t>etmek, saygı ve </a:t>
            </a:r>
            <a:r>
              <a:rPr lang="tr-TR" dirty="0" err="1"/>
              <a:t>ta’zim</a:t>
            </a:r>
            <a:r>
              <a:rPr lang="tr-TR" dirty="0"/>
              <a:t> </a:t>
            </a:r>
            <a:r>
              <a:rPr lang="tr-TR" dirty="0" smtClean="0"/>
              <a:t>etmek» </a:t>
            </a:r>
            <a:r>
              <a:rPr lang="tr-TR" dirty="0"/>
              <a:t>anlamlarına gelmektedir. Terim anlamı ise hac ve umre yapmak için giyilen özel bir elbisedir. İhramlı kişiye </a:t>
            </a:r>
            <a:r>
              <a:rPr lang="tr-TR" b="1" dirty="0" err="1">
                <a:solidFill>
                  <a:srgbClr val="00B050"/>
                </a:solidFill>
              </a:rPr>
              <a:t>mûhrim</a:t>
            </a:r>
            <a:r>
              <a:rPr lang="tr-TR" dirty="0"/>
              <a:t> denilmektedir. </a:t>
            </a:r>
          </a:p>
        </p:txBody>
      </p:sp>
    </p:spTree>
    <p:extLst>
      <p:ext uri="{BB962C8B-B14F-4D97-AF65-F5344CB8AC3E}">
        <p14:creationId xmlns:p14="http://schemas.microsoft.com/office/powerpoint/2010/main" val="2671312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dirty="0">
              <a:solidFill>
                <a:srgbClr val="00B050"/>
              </a:solidFill>
            </a:endParaRPr>
          </a:p>
        </p:txBody>
      </p:sp>
      <p:sp>
        <p:nvSpPr>
          <p:cNvPr id="3" name="İçerik Yer Tutucusu 2"/>
          <p:cNvSpPr>
            <a:spLocks noGrp="1"/>
          </p:cNvSpPr>
          <p:nvPr>
            <p:ph idx="1"/>
          </p:nvPr>
        </p:nvSpPr>
        <p:spPr>
          <a:xfrm>
            <a:off x="838200" y="1465006"/>
            <a:ext cx="10515600" cy="4711957"/>
          </a:xfrm>
        </p:spPr>
        <p:txBody>
          <a:bodyPr>
            <a:normAutofit/>
          </a:bodyPr>
          <a:lstStyle/>
          <a:p>
            <a:pPr>
              <a:lnSpc>
                <a:spcPct val="150000"/>
              </a:lnSpc>
              <a:spcBef>
                <a:spcPts val="600"/>
              </a:spcBef>
            </a:pPr>
            <a:r>
              <a:rPr lang="tr-TR" b="1" dirty="0">
                <a:solidFill>
                  <a:srgbClr val="00B050"/>
                </a:solidFill>
              </a:rPr>
              <a:t>İhramın </a:t>
            </a:r>
            <a:r>
              <a:rPr lang="tr-TR" b="1" dirty="0" smtClean="0">
                <a:solidFill>
                  <a:srgbClr val="00B050"/>
                </a:solidFill>
              </a:rPr>
              <a:t>rükünleri: </a:t>
            </a:r>
            <a:r>
              <a:rPr lang="tr-TR" dirty="0" smtClean="0"/>
              <a:t>Niyet </a:t>
            </a:r>
            <a:r>
              <a:rPr lang="tr-TR" dirty="0"/>
              <a:t>ve </a:t>
            </a:r>
            <a:r>
              <a:rPr lang="tr-TR" dirty="0" err="1" smtClean="0"/>
              <a:t>telbiye</a:t>
            </a:r>
            <a:r>
              <a:rPr lang="tr-TR" dirty="0" smtClean="0"/>
              <a:t>.</a:t>
            </a:r>
          </a:p>
          <a:p>
            <a:pPr>
              <a:lnSpc>
                <a:spcPct val="150000"/>
              </a:lnSpc>
              <a:spcBef>
                <a:spcPts val="600"/>
              </a:spcBef>
            </a:pPr>
            <a:r>
              <a:rPr lang="tr-TR" b="1" dirty="0" smtClean="0">
                <a:solidFill>
                  <a:srgbClr val="00B050"/>
                </a:solidFill>
              </a:rPr>
              <a:t>İhrama </a:t>
            </a:r>
            <a:r>
              <a:rPr lang="tr-TR" b="1" dirty="0">
                <a:solidFill>
                  <a:srgbClr val="00B050"/>
                </a:solidFill>
              </a:rPr>
              <a:t>girme </a:t>
            </a:r>
            <a:r>
              <a:rPr lang="tr-TR" b="1" dirty="0" smtClean="0">
                <a:solidFill>
                  <a:srgbClr val="00B050"/>
                </a:solidFill>
              </a:rPr>
              <a:t>zamanı: </a:t>
            </a:r>
            <a:r>
              <a:rPr lang="tr-TR" dirty="0" smtClean="0"/>
              <a:t>Hac </a:t>
            </a:r>
            <a:r>
              <a:rPr lang="tr-TR" dirty="0"/>
              <a:t>ayları gelmeden hac </a:t>
            </a:r>
            <a:r>
              <a:rPr lang="tr-TR" dirty="0" err="1"/>
              <a:t>menâsikleri</a:t>
            </a:r>
            <a:r>
              <a:rPr lang="tr-TR" dirty="0"/>
              <a:t> yerine getirilemez. Ancak Hanefi ve Malikilere göre hac ayları girmeden de ihrama girilebilir fakat bu mekruhtur. Şafi mezhebine göre hac ayları gelmeden ihram giyilemez çünkü Şafi mezhebine göre ihram rükündür. Umre yapmanın belirli bir zamanı olmadığı için ihrama her zaman girilebilir.</a:t>
            </a:r>
          </a:p>
        </p:txBody>
      </p:sp>
    </p:spTree>
    <p:extLst>
      <p:ext uri="{BB962C8B-B14F-4D97-AF65-F5344CB8AC3E}">
        <p14:creationId xmlns:p14="http://schemas.microsoft.com/office/powerpoint/2010/main" val="274515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22901"/>
          </a:xfrm>
        </p:spPr>
        <p:txBody>
          <a:bodyPr/>
          <a:lstStyle/>
          <a:p>
            <a:r>
              <a:rPr lang="tr-TR" b="1" dirty="0" smtClean="0">
                <a:solidFill>
                  <a:srgbClr val="00B050"/>
                </a:solidFill>
              </a:rPr>
              <a:t>Odaklanalım!...</a:t>
            </a:r>
            <a:endParaRPr lang="tr-TR" dirty="0">
              <a:solidFill>
                <a:srgbClr val="00B050"/>
              </a:solidFill>
            </a:endParaRPr>
          </a:p>
        </p:txBody>
      </p:sp>
      <p:sp>
        <p:nvSpPr>
          <p:cNvPr id="3" name="İçerik Yer Tutucusu 2"/>
          <p:cNvSpPr>
            <a:spLocks noGrp="1"/>
          </p:cNvSpPr>
          <p:nvPr>
            <p:ph idx="1"/>
          </p:nvPr>
        </p:nvSpPr>
        <p:spPr>
          <a:xfrm>
            <a:off x="838200" y="1386348"/>
            <a:ext cx="10515600" cy="4790615"/>
          </a:xfrm>
        </p:spPr>
        <p:txBody>
          <a:bodyPr>
            <a:normAutofit/>
          </a:bodyPr>
          <a:lstStyle/>
          <a:p>
            <a:pPr>
              <a:lnSpc>
                <a:spcPct val="150000"/>
              </a:lnSpc>
              <a:spcBef>
                <a:spcPts val="600"/>
              </a:spcBef>
            </a:pPr>
            <a:r>
              <a:rPr lang="tr-TR" b="1" dirty="0">
                <a:solidFill>
                  <a:srgbClr val="00B050"/>
                </a:solidFill>
              </a:rPr>
              <a:t>İhrama girilmesi gereken </a:t>
            </a:r>
            <a:r>
              <a:rPr lang="tr-TR" b="1" dirty="0" smtClean="0">
                <a:solidFill>
                  <a:srgbClr val="00B050"/>
                </a:solidFill>
              </a:rPr>
              <a:t>yerler;</a:t>
            </a:r>
          </a:p>
          <a:p>
            <a:pPr>
              <a:lnSpc>
                <a:spcPct val="150000"/>
              </a:lnSpc>
              <a:spcBef>
                <a:spcPts val="600"/>
              </a:spcBef>
            </a:pPr>
            <a:r>
              <a:rPr lang="tr-TR" b="1" dirty="0" err="1" smtClean="0">
                <a:solidFill>
                  <a:srgbClr val="00B050"/>
                </a:solidFill>
              </a:rPr>
              <a:t>Hil</a:t>
            </a:r>
            <a:r>
              <a:rPr lang="tr-TR" b="1" dirty="0" smtClean="0">
                <a:solidFill>
                  <a:srgbClr val="00B050"/>
                </a:solidFill>
              </a:rPr>
              <a:t> </a:t>
            </a:r>
            <a:r>
              <a:rPr lang="tr-TR" b="1" dirty="0">
                <a:solidFill>
                  <a:srgbClr val="00B050"/>
                </a:solidFill>
              </a:rPr>
              <a:t>Bölgesi: </a:t>
            </a:r>
            <a:r>
              <a:rPr lang="tr-TR" dirty="0"/>
              <a:t>Harem bölgesi ile </a:t>
            </a:r>
            <a:r>
              <a:rPr lang="tr-TR" dirty="0" err="1"/>
              <a:t>mikat</a:t>
            </a:r>
            <a:r>
              <a:rPr lang="tr-TR" dirty="0"/>
              <a:t> sınırları arasında olan yerdir. Burada yaşayanlar harem bölgesine girmeden ihrama </a:t>
            </a:r>
            <a:r>
              <a:rPr lang="tr-TR" dirty="0" smtClean="0"/>
              <a:t>girerler.</a:t>
            </a:r>
          </a:p>
          <a:p>
            <a:pPr>
              <a:lnSpc>
                <a:spcPct val="150000"/>
              </a:lnSpc>
              <a:spcBef>
                <a:spcPts val="600"/>
              </a:spcBef>
            </a:pPr>
            <a:r>
              <a:rPr lang="tr-TR" b="1" dirty="0" err="1" smtClean="0">
                <a:solidFill>
                  <a:srgbClr val="00B050"/>
                </a:solidFill>
              </a:rPr>
              <a:t>Afâk</a:t>
            </a:r>
            <a:r>
              <a:rPr lang="tr-TR" b="1" dirty="0" smtClean="0">
                <a:solidFill>
                  <a:srgbClr val="00B050"/>
                </a:solidFill>
              </a:rPr>
              <a:t> Bölgesi</a:t>
            </a:r>
            <a:r>
              <a:rPr lang="tr-TR" b="1" dirty="0">
                <a:solidFill>
                  <a:srgbClr val="00B050"/>
                </a:solidFill>
              </a:rPr>
              <a:t>: </a:t>
            </a:r>
            <a:r>
              <a:rPr lang="tr-TR" dirty="0"/>
              <a:t>Harem ve </a:t>
            </a:r>
            <a:r>
              <a:rPr lang="tr-TR" dirty="0" err="1"/>
              <a:t>Hil</a:t>
            </a:r>
            <a:r>
              <a:rPr lang="tr-TR" dirty="0"/>
              <a:t> bölgelerinin dışında kalan her bölge </a:t>
            </a:r>
            <a:r>
              <a:rPr lang="tr-TR" dirty="0" err="1"/>
              <a:t>afâk</a:t>
            </a:r>
            <a:r>
              <a:rPr lang="tr-TR" dirty="0"/>
              <a:t> bölgesidir. Bu bölgelerde yaşayanlara </a:t>
            </a:r>
            <a:r>
              <a:rPr lang="tr-TR" dirty="0" err="1"/>
              <a:t>afâkî</a:t>
            </a:r>
            <a:r>
              <a:rPr lang="tr-TR" dirty="0"/>
              <a:t> denilmektedir. </a:t>
            </a:r>
          </a:p>
        </p:txBody>
      </p:sp>
    </p:spTree>
    <p:extLst>
      <p:ext uri="{BB962C8B-B14F-4D97-AF65-F5344CB8AC3E}">
        <p14:creationId xmlns:p14="http://schemas.microsoft.com/office/powerpoint/2010/main" val="239124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81894"/>
          </a:xfrm>
        </p:spPr>
        <p:txBody>
          <a:bodyPr/>
          <a:lstStyle/>
          <a:p>
            <a:r>
              <a:rPr lang="tr-TR" b="1" dirty="0">
                <a:solidFill>
                  <a:srgbClr val="00B050"/>
                </a:solidFill>
              </a:rPr>
              <a:t>Odaklanalım!...</a:t>
            </a:r>
            <a:endParaRPr lang="tr-TR" dirty="0"/>
          </a:p>
        </p:txBody>
      </p:sp>
      <p:sp>
        <p:nvSpPr>
          <p:cNvPr id="3" name="İçerik Yer Tutucusu 2"/>
          <p:cNvSpPr>
            <a:spLocks noGrp="1"/>
          </p:cNvSpPr>
          <p:nvPr>
            <p:ph idx="1"/>
          </p:nvPr>
        </p:nvSpPr>
        <p:spPr>
          <a:xfrm>
            <a:off x="838200" y="1514168"/>
            <a:ext cx="10515600" cy="4662795"/>
          </a:xfrm>
        </p:spPr>
        <p:txBody>
          <a:bodyPr>
            <a:normAutofit fontScale="92500" lnSpcReduction="20000"/>
          </a:bodyPr>
          <a:lstStyle/>
          <a:p>
            <a:pPr>
              <a:lnSpc>
                <a:spcPct val="150000"/>
              </a:lnSpc>
              <a:spcBef>
                <a:spcPts val="600"/>
              </a:spcBef>
            </a:pPr>
            <a:r>
              <a:rPr lang="tr-TR" dirty="0" smtClean="0"/>
              <a:t>Afak bölgesinden </a:t>
            </a:r>
            <a:r>
              <a:rPr lang="tr-TR" dirty="0"/>
              <a:t>gelenlerin </a:t>
            </a:r>
            <a:r>
              <a:rPr lang="tr-TR" dirty="0" err="1"/>
              <a:t>ihramsız</a:t>
            </a:r>
            <a:r>
              <a:rPr lang="tr-TR" dirty="0"/>
              <a:t> geçmemeleri gereken noktalar “</a:t>
            </a:r>
            <a:r>
              <a:rPr lang="tr-TR" dirty="0" err="1" smtClean="0"/>
              <a:t>mîkât</a:t>
            </a:r>
            <a:r>
              <a:rPr lang="tr-TR" dirty="0" smtClean="0"/>
              <a:t> sınırlarıdır</a:t>
            </a:r>
            <a:r>
              <a:rPr lang="tr-TR" dirty="0"/>
              <a:t>”. Bu sınırlar </a:t>
            </a:r>
            <a:r>
              <a:rPr lang="tr-TR" dirty="0" smtClean="0"/>
              <a:t>beş tanedir</a:t>
            </a:r>
            <a:r>
              <a:rPr lang="tr-TR" dirty="0"/>
              <a:t>. </a:t>
            </a:r>
            <a:r>
              <a:rPr lang="tr-TR" dirty="0" smtClean="0"/>
              <a:t>Bunlar</a:t>
            </a:r>
            <a:r>
              <a:rPr lang="tr-TR" dirty="0"/>
              <a:t>: </a:t>
            </a:r>
            <a:endParaRPr lang="tr-TR" dirty="0" smtClean="0"/>
          </a:p>
          <a:p>
            <a:pPr>
              <a:lnSpc>
                <a:spcPct val="150000"/>
              </a:lnSpc>
              <a:spcBef>
                <a:spcPts val="600"/>
              </a:spcBef>
            </a:pPr>
            <a:r>
              <a:rPr lang="tr-TR" b="1" dirty="0" smtClean="0">
                <a:solidFill>
                  <a:srgbClr val="00B050"/>
                </a:solidFill>
              </a:rPr>
              <a:t>1</a:t>
            </a:r>
            <a:r>
              <a:rPr lang="tr-TR" b="1" dirty="0">
                <a:solidFill>
                  <a:srgbClr val="00B050"/>
                </a:solidFill>
              </a:rPr>
              <a:t>. </a:t>
            </a:r>
            <a:r>
              <a:rPr lang="tr-TR" b="1" dirty="0" err="1">
                <a:solidFill>
                  <a:srgbClr val="00B050"/>
                </a:solidFill>
              </a:rPr>
              <a:t>Zülhuleyfe</a:t>
            </a:r>
            <a:r>
              <a:rPr lang="tr-TR" b="1" dirty="0">
                <a:solidFill>
                  <a:srgbClr val="00B050"/>
                </a:solidFill>
              </a:rPr>
              <a:t>: </a:t>
            </a:r>
            <a:r>
              <a:rPr lang="tr-TR" dirty="0"/>
              <a:t>Medine üzerinden gelenlerin </a:t>
            </a:r>
            <a:r>
              <a:rPr lang="tr-TR" dirty="0" err="1"/>
              <a:t>mikâtıdır</a:t>
            </a:r>
            <a:r>
              <a:rPr lang="tr-TR" dirty="0"/>
              <a:t>. (Hz. Peygamber Veda Haccında </a:t>
            </a:r>
            <a:r>
              <a:rPr lang="tr-TR" dirty="0" err="1"/>
              <a:t>Abar</a:t>
            </a:r>
            <a:r>
              <a:rPr lang="tr-TR" dirty="0"/>
              <a:t>-ı Ali denilen bu yerde ihrama </a:t>
            </a:r>
            <a:r>
              <a:rPr lang="tr-TR" dirty="0" smtClean="0"/>
              <a:t>girmiştir)</a:t>
            </a:r>
          </a:p>
          <a:p>
            <a:pPr>
              <a:lnSpc>
                <a:spcPct val="150000"/>
              </a:lnSpc>
              <a:spcBef>
                <a:spcPts val="600"/>
              </a:spcBef>
            </a:pPr>
            <a:r>
              <a:rPr lang="tr-TR" b="1" dirty="0" smtClean="0">
                <a:solidFill>
                  <a:srgbClr val="00B050"/>
                </a:solidFill>
              </a:rPr>
              <a:t>2. </a:t>
            </a:r>
            <a:r>
              <a:rPr lang="tr-TR" b="1" dirty="0" err="1" smtClean="0">
                <a:solidFill>
                  <a:srgbClr val="00B050"/>
                </a:solidFill>
              </a:rPr>
              <a:t>Cuhfe</a:t>
            </a:r>
            <a:r>
              <a:rPr lang="tr-TR" b="1" dirty="0" smtClean="0">
                <a:solidFill>
                  <a:srgbClr val="00B050"/>
                </a:solidFill>
              </a:rPr>
              <a:t>: </a:t>
            </a:r>
            <a:r>
              <a:rPr lang="tr-TR" dirty="0" smtClean="0"/>
              <a:t>Mısır </a:t>
            </a:r>
            <a:r>
              <a:rPr lang="tr-TR" dirty="0"/>
              <a:t>ve Suriye yönünden gelenlerin </a:t>
            </a:r>
            <a:r>
              <a:rPr lang="tr-TR" dirty="0" err="1" smtClean="0"/>
              <a:t>mikâtıdır</a:t>
            </a:r>
            <a:r>
              <a:rPr lang="tr-TR" dirty="0" smtClean="0"/>
              <a:t>.</a:t>
            </a:r>
          </a:p>
          <a:p>
            <a:pPr>
              <a:lnSpc>
                <a:spcPct val="150000"/>
              </a:lnSpc>
              <a:spcBef>
                <a:spcPts val="600"/>
              </a:spcBef>
            </a:pPr>
            <a:r>
              <a:rPr lang="tr-TR" b="1" dirty="0" smtClean="0">
                <a:solidFill>
                  <a:srgbClr val="00B050"/>
                </a:solidFill>
              </a:rPr>
              <a:t>3</a:t>
            </a:r>
            <a:r>
              <a:rPr lang="tr-TR" b="1" dirty="0">
                <a:solidFill>
                  <a:srgbClr val="00B050"/>
                </a:solidFill>
              </a:rPr>
              <a:t>. </a:t>
            </a:r>
            <a:r>
              <a:rPr lang="tr-TR" b="1" dirty="0" err="1" smtClean="0">
                <a:solidFill>
                  <a:srgbClr val="00B050"/>
                </a:solidFill>
              </a:rPr>
              <a:t>Zatu’l</a:t>
            </a:r>
            <a:r>
              <a:rPr lang="tr-TR" b="1" dirty="0" smtClean="0">
                <a:solidFill>
                  <a:srgbClr val="00B050"/>
                </a:solidFill>
              </a:rPr>
              <a:t>–Irak</a:t>
            </a:r>
            <a:r>
              <a:rPr lang="tr-TR" b="1" dirty="0">
                <a:solidFill>
                  <a:srgbClr val="00B050"/>
                </a:solidFill>
              </a:rPr>
              <a:t>: </a:t>
            </a:r>
            <a:r>
              <a:rPr lang="tr-TR" dirty="0"/>
              <a:t>Irak yönünden gelenlerin </a:t>
            </a:r>
            <a:r>
              <a:rPr lang="tr-TR" dirty="0" err="1" smtClean="0"/>
              <a:t>mikâtıdır</a:t>
            </a:r>
            <a:r>
              <a:rPr lang="tr-TR" dirty="0" smtClean="0"/>
              <a:t>.</a:t>
            </a:r>
          </a:p>
          <a:p>
            <a:pPr>
              <a:lnSpc>
                <a:spcPct val="150000"/>
              </a:lnSpc>
              <a:spcBef>
                <a:spcPts val="600"/>
              </a:spcBef>
            </a:pPr>
            <a:r>
              <a:rPr lang="tr-TR" b="1" dirty="0" smtClean="0">
                <a:solidFill>
                  <a:srgbClr val="00B050"/>
                </a:solidFill>
              </a:rPr>
              <a:t>4</a:t>
            </a:r>
            <a:r>
              <a:rPr lang="tr-TR" b="1" dirty="0">
                <a:solidFill>
                  <a:srgbClr val="00B050"/>
                </a:solidFill>
              </a:rPr>
              <a:t>. </a:t>
            </a:r>
            <a:r>
              <a:rPr lang="tr-TR" b="1" dirty="0" err="1">
                <a:solidFill>
                  <a:srgbClr val="00B050"/>
                </a:solidFill>
              </a:rPr>
              <a:t>Kernü’l</a:t>
            </a:r>
            <a:r>
              <a:rPr lang="tr-TR" b="1" dirty="0">
                <a:solidFill>
                  <a:srgbClr val="00B050"/>
                </a:solidFill>
              </a:rPr>
              <a:t>- </a:t>
            </a:r>
            <a:r>
              <a:rPr lang="tr-TR" b="1" dirty="0" err="1">
                <a:solidFill>
                  <a:srgbClr val="00B050"/>
                </a:solidFill>
              </a:rPr>
              <a:t>Menazil</a:t>
            </a:r>
            <a:r>
              <a:rPr lang="tr-TR" b="1" dirty="0">
                <a:solidFill>
                  <a:srgbClr val="00B050"/>
                </a:solidFill>
              </a:rPr>
              <a:t>: </a:t>
            </a:r>
            <a:r>
              <a:rPr lang="tr-TR" dirty="0" err="1"/>
              <a:t>Necid</a:t>
            </a:r>
            <a:r>
              <a:rPr lang="tr-TR" dirty="0"/>
              <a:t> ve Kuveyt yönünden gelenlerin </a:t>
            </a:r>
            <a:r>
              <a:rPr lang="tr-TR" dirty="0" err="1" smtClean="0"/>
              <a:t>mikâtıdır</a:t>
            </a:r>
            <a:r>
              <a:rPr lang="tr-TR" dirty="0" smtClean="0"/>
              <a:t>.</a:t>
            </a:r>
          </a:p>
          <a:p>
            <a:pPr>
              <a:lnSpc>
                <a:spcPct val="150000"/>
              </a:lnSpc>
              <a:spcBef>
                <a:spcPts val="600"/>
              </a:spcBef>
            </a:pPr>
            <a:r>
              <a:rPr lang="tr-TR" b="1" dirty="0" smtClean="0">
                <a:solidFill>
                  <a:srgbClr val="00B050"/>
                </a:solidFill>
              </a:rPr>
              <a:t>5</a:t>
            </a:r>
            <a:r>
              <a:rPr lang="tr-TR" b="1" dirty="0">
                <a:solidFill>
                  <a:srgbClr val="00B050"/>
                </a:solidFill>
              </a:rPr>
              <a:t>. </a:t>
            </a:r>
            <a:r>
              <a:rPr lang="tr-TR" b="1" dirty="0" err="1">
                <a:solidFill>
                  <a:srgbClr val="00B050"/>
                </a:solidFill>
              </a:rPr>
              <a:t>Yelemlem</a:t>
            </a:r>
            <a:r>
              <a:rPr lang="tr-TR" b="1" dirty="0">
                <a:solidFill>
                  <a:srgbClr val="00B050"/>
                </a:solidFill>
              </a:rPr>
              <a:t>: </a:t>
            </a:r>
            <a:r>
              <a:rPr lang="tr-TR" dirty="0"/>
              <a:t>Yemen ve Hindistan yönünden tarafından gelenlerin </a:t>
            </a:r>
            <a:r>
              <a:rPr lang="tr-TR" dirty="0" err="1"/>
              <a:t>mikâtıdır</a:t>
            </a:r>
            <a:r>
              <a:rPr lang="tr-TR" dirty="0"/>
              <a:t>.</a:t>
            </a:r>
          </a:p>
          <a:p>
            <a:endParaRPr lang="tr-TR" dirty="0"/>
          </a:p>
        </p:txBody>
      </p:sp>
    </p:spTree>
    <p:extLst>
      <p:ext uri="{BB962C8B-B14F-4D97-AF65-F5344CB8AC3E}">
        <p14:creationId xmlns:p14="http://schemas.microsoft.com/office/powerpoint/2010/main" val="362007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62230"/>
          </a:xfrm>
        </p:spPr>
        <p:txBody>
          <a:bodyPr/>
          <a:lstStyle/>
          <a:p>
            <a:r>
              <a:rPr lang="tr-TR" b="1" dirty="0" smtClean="0">
                <a:solidFill>
                  <a:srgbClr val="C00000"/>
                </a:solidFill>
              </a:rPr>
              <a:t>İhram Yasakları</a:t>
            </a:r>
            <a:endParaRPr lang="tr-TR" dirty="0"/>
          </a:p>
        </p:txBody>
      </p:sp>
      <p:sp>
        <p:nvSpPr>
          <p:cNvPr id="3" name="İçerik Yer Tutucusu 2"/>
          <p:cNvSpPr>
            <a:spLocks noGrp="1"/>
          </p:cNvSpPr>
          <p:nvPr>
            <p:ph idx="1"/>
          </p:nvPr>
        </p:nvSpPr>
        <p:spPr>
          <a:xfrm>
            <a:off x="838200" y="1327356"/>
            <a:ext cx="10515600" cy="4849607"/>
          </a:xfrm>
        </p:spPr>
        <p:txBody>
          <a:bodyPr>
            <a:normAutofit/>
          </a:bodyPr>
          <a:lstStyle/>
          <a:p>
            <a:pPr>
              <a:lnSpc>
                <a:spcPct val="150000"/>
              </a:lnSpc>
              <a:spcBef>
                <a:spcPts val="600"/>
              </a:spcBef>
            </a:pPr>
            <a:r>
              <a:rPr lang="tr-TR" b="1" dirty="0">
                <a:solidFill>
                  <a:srgbClr val="00B050"/>
                </a:solidFill>
              </a:rPr>
              <a:t>Vücut </a:t>
            </a:r>
            <a:r>
              <a:rPr lang="tr-TR" b="1" dirty="0" smtClean="0">
                <a:solidFill>
                  <a:srgbClr val="00B050"/>
                </a:solidFill>
              </a:rPr>
              <a:t>Yasakları</a:t>
            </a:r>
          </a:p>
          <a:p>
            <a:pPr>
              <a:lnSpc>
                <a:spcPct val="150000"/>
              </a:lnSpc>
              <a:spcBef>
                <a:spcPts val="600"/>
              </a:spcBef>
            </a:pPr>
            <a:r>
              <a:rPr lang="tr-TR" dirty="0" smtClean="0"/>
              <a:t>Saç </a:t>
            </a:r>
            <a:r>
              <a:rPr lang="tr-TR" dirty="0"/>
              <a:t>sakal tıraşı </a:t>
            </a:r>
            <a:r>
              <a:rPr lang="tr-TR" dirty="0" smtClean="0"/>
              <a:t>olmak.</a:t>
            </a:r>
          </a:p>
          <a:p>
            <a:pPr>
              <a:lnSpc>
                <a:spcPct val="150000"/>
              </a:lnSpc>
              <a:spcBef>
                <a:spcPts val="600"/>
              </a:spcBef>
            </a:pPr>
            <a:r>
              <a:rPr lang="tr-TR" dirty="0" smtClean="0"/>
              <a:t>Tırnak kesmek.</a:t>
            </a:r>
          </a:p>
          <a:p>
            <a:pPr>
              <a:lnSpc>
                <a:spcPct val="150000"/>
              </a:lnSpc>
              <a:spcBef>
                <a:spcPts val="600"/>
              </a:spcBef>
            </a:pPr>
            <a:r>
              <a:rPr lang="tr-TR" dirty="0" smtClean="0"/>
              <a:t>Vücudun </a:t>
            </a:r>
            <a:r>
              <a:rPr lang="tr-TR" dirty="0"/>
              <a:t>herhangi bir yerinden kıl koparmak, </a:t>
            </a:r>
            <a:r>
              <a:rPr lang="tr-TR" dirty="0" smtClean="0"/>
              <a:t>yolmak.</a:t>
            </a:r>
          </a:p>
          <a:p>
            <a:pPr>
              <a:lnSpc>
                <a:spcPct val="150000"/>
              </a:lnSpc>
              <a:spcBef>
                <a:spcPts val="600"/>
              </a:spcBef>
            </a:pPr>
            <a:r>
              <a:rPr lang="tr-TR" dirty="0" smtClean="0"/>
              <a:t>Ruj</a:t>
            </a:r>
            <a:r>
              <a:rPr lang="tr-TR" dirty="0"/>
              <a:t>, oje, koku, kokulu sabun, jöle kullanmak.</a:t>
            </a:r>
          </a:p>
        </p:txBody>
      </p:sp>
    </p:spTree>
    <p:extLst>
      <p:ext uri="{BB962C8B-B14F-4D97-AF65-F5344CB8AC3E}">
        <p14:creationId xmlns:p14="http://schemas.microsoft.com/office/powerpoint/2010/main" val="189343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83572"/>
          </a:xfrm>
        </p:spPr>
        <p:txBody>
          <a:bodyPr/>
          <a:lstStyle/>
          <a:p>
            <a:r>
              <a:rPr lang="tr-TR" b="1" dirty="0">
                <a:solidFill>
                  <a:srgbClr val="C00000"/>
                </a:solidFill>
              </a:rPr>
              <a:t>İhram Yasakları</a:t>
            </a:r>
            <a:endParaRPr lang="tr-TR" dirty="0"/>
          </a:p>
        </p:txBody>
      </p:sp>
      <p:sp>
        <p:nvSpPr>
          <p:cNvPr id="3" name="İçerik Yer Tutucusu 2"/>
          <p:cNvSpPr>
            <a:spLocks noGrp="1"/>
          </p:cNvSpPr>
          <p:nvPr>
            <p:ph idx="1"/>
          </p:nvPr>
        </p:nvSpPr>
        <p:spPr>
          <a:xfrm>
            <a:off x="838200" y="1455174"/>
            <a:ext cx="10515600" cy="4721789"/>
          </a:xfrm>
        </p:spPr>
        <p:txBody>
          <a:bodyPr>
            <a:normAutofit/>
          </a:bodyPr>
          <a:lstStyle/>
          <a:p>
            <a:pPr>
              <a:lnSpc>
                <a:spcPct val="120000"/>
              </a:lnSpc>
              <a:spcBef>
                <a:spcPts val="600"/>
              </a:spcBef>
            </a:pPr>
            <a:r>
              <a:rPr lang="tr-TR" b="1" dirty="0">
                <a:solidFill>
                  <a:srgbClr val="00B050"/>
                </a:solidFill>
              </a:rPr>
              <a:t>Kıyafet </a:t>
            </a:r>
            <a:r>
              <a:rPr lang="tr-TR" b="1" dirty="0" smtClean="0">
                <a:solidFill>
                  <a:srgbClr val="00B050"/>
                </a:solidFill>
              </a:rPr>
              <a:t>Yasakları</a:t>
            </a:r>
          </a:p>
          <a:p>
            <a:pPr>
              <a:lnSpc>
                <a:spcPct val="120000"/>
              </a:lnSpc>
              <a:spcBef>
                <a:spcPts val="600"/>
              </a:spcBef>
            </a:pPr>
            <a:r>
              <a:rPr lang="tr-TR" dirty="0" smtClean="0"/>
              <a:t>Giyimle </a:t>
            </a:r>
            <a:r>
              <a:rPr lang="tr-TR" dirty="0"/>
              <a:t>ilgili yasaklar sadece erkeklere yöneliktir. Kadınlar normal elbiselerini giyerler, sadece ihram süresince yüzlerini </a:t>
            </a:r>
            <a:r>
              <a:rPr lang="tr-TR" dirty="0" smtClean="0"/>
              <a:t>örtmezler.</a:t>
            </a:r>
          </a:p>
          <a:p>
            <a:pPr>
              <a:lnSpc>
                <a:spcPct val="120000"/>
              </a:lnSpc>
              <a:spcBef>
                <a:spcPts val="600"/>
              </a:spcBef>
            </a:pPr>
            <a:r>
              <a:rPr lang="tr-TR" dirty="0" smtClean="0"/>
              <a:t>Sarık</a:t>
            </a:r>
            <a:r>
              <a:rPr lang="tr-TR" dirty="0"/>
              <a:t>, takke, şapka </a:t>
            </a:r>
            <a:r>
              <a:rPr lang="tr-TR" dirty="0" smtClean="0"/>
              <a:t>takmak.</a:t>
            </a:r>
          </a:p>
          <a:p>
            <a:pPr>
              <a:lnSpc>
                <a:spcPct val="120000"/>
              </a:lnSpc>
              <a:spcBef>
                <a:spcPts val="600"/>
              </a:spcBef>
            </a:pPr>
            <a:r>
              <a:rPr lang="tr-TR" dirty="0" smtClean="0"/>
              <a:t>Başı </a:t>
            </a:r>
            <a:r>
              <a:rPr lang="tr-TR" dirty="0"/>
              <a:t>ve yüzü </a:t>
            </a:r>
            <a:r>
              <a:rPr lang="tr-TR" dirty="0" smtClean="0"/>
              <a:t>örtmek.</a:t>
            </a:r>
          </a:p>
          <a:p>
            <a:pPr>
              <a:lnSpc>
                <a:spcPct val="120000"/>
              </a:lnSpc>
              <a:spcBef>
                <a:spcPts val="600"/>
              </a:spcBef>
            </a:pPr>
            <a:r>
              <a:rPr lang="tr-TR" dirty="0" smtClean="0"/>
              <a:t>Eldiven</a:t>
            </a:r>
            <a:r>
              <a:rPr lang="tr-TR" dirty="0"/>
              <a:t>, çorap giymek.</a:t>
            </a:r>
          </a:p>
        </p:txBody>
      </p:sp>
    </p:spTree>
    <p:extLst>
      <p:ext uri="{BB962C8B-B14F-4D97-AF65-F5344CB8AC3E}">
        <p14:creationId xmlns:p14="http://schemas.microsoft.com/office/powerpoint/2010/main" val="3328877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İhram Yasakları</a:t>
            </a:r>
          </a:p>
        </p:txBody>
      </p:sp>
      <p:sp>
        <p:nvSpPr>
          <p:cNvPr id="3" name="İçerik Yer Tutucusu 2"/>
          <p:cNvSpPr>
            <a:spLocks noGrp="1"/>
          </p:cNvSpPr>
          <p:nvPr>
            <p:ph idx="1"/>
          </p:nvPr>
        </p:nvSpPr>
        <p:spPr>
          <a:xfrm>
            <a:off x="838200" y="1445342"/>
            <a:ext cx="10515600" cy="4731621"/>
          </a:xfrm>
        </p:spPr>
        <p:txBody>
          <a:bodyPr>
            <a:normAutofit/>
          </a:bodyPr>
          <a:lstStyle/>
          <a:p>
            <a:pPr>
              <a:lnSpc>
                <a:spcPct val="150000"/>
              </a:lnSpc>
              <a:spcBef>
                <a:spcPts val="600"/>
              </a:spcBef>
            </a:pPr>
            <a:r>
              <a:rPr lang="tr-TR" b="1" dirty="0">
                <a:solidFill>
                  <a:srgbClr val="00B050"/>
                </a:solidFill>
              </a:rPr>
              <a:t>Cinsel Yasaklar (</a:t>
            </a:r>
            <a:r>
              <a:rPr lang="tr-TR" b="1" dirty="0" err="1" smtClean="0">
                <a:solidFill>
                  <a:srgbClr val="00B050"/>
                </a:solidFill>
              </a:rPr>
              <a:t>Rafes</a:t>
            </a:r>
            <a:r>
              <a:rPr lang="tr-TR" b="1" dirty="0" smtClean="0">
                <a:solidFill>
                  <a:srgbClr val="00B050"/>
                </a:solidFill>
              </a:rPr>
              <a:t>)</a:t>
            </a:r>
          </a:p>
          <a:p>
            <a:pPr>
              <a:lnSpc>
                <a:spcPct val="150000"/>
              </a:lnSpc>
              <a:spcBef>
                <a:spcPts val="600"/>
              </a:spcBef>
            </a:pPr>
            <a:r>
              <a:rPr lang="tr-TR" dirty="0" smtClean="0"/>
              <a:t>Cinsel </a:t>
            </a:r>
            <a:r>
              <a:rPr lang="tr-TR" dirty="0"/>
              <a:t>ilişkide </a:t>
            </a:r>
            <a:r>
              <a:rPr lang="tr-TR" dirty="0" smtClean="0"/>
              <a:t>bulunmak.</a:t>
            </a:r>
          </a:p>
          <a:p>
            <a:pPr>
              <a:lnSpc>
                <a:spcPct val="150000"/>
              </a:lnSpc>
              <a:spcBef>
                <a:spcPts val="600"/>
              </a:spcBef>
            </a:pPr>
            <a:r>
              <a:rPr lang="tr-TR" dirty="0" smtClean="0"/>
              <a:t>Cinsel </a:t>
            </a:r>
            <a:r>
              <a:rPr lang="tr-TR" dirty="0"/>
              <a:t>ilişkiye götürecek davranışlarda </a:t>
            </a:r>
            <a:r>
              <a:rPr lang="tr-TR" dirty="0" smtClean="0"/>
              <a:t>bulunmak.</a:t>
            </a:r>
          </a:p>
          <a:p>
            <a:pPr>
              <a:lnSpc>
                <a:spcPct val="150000"/>
              </a:lnSpc>
              <a:spcBef>
                <a:spcPts val="600"/>
              </a:spcBef>
            </a:pPr>
            <a:r>
              <a:rPr lang="tr-TR" dirty="0" smtClean="0"/>
              <a:t>Cinsel </a:t>
            </a:r>
            <a:r>
              <a:rPr lang="tr-TR" dirty="0"/>
              <a:t>ilişkiyi andıracak söylemlerde </a:t>
            </a:r>
            <a:r>
              <a:rPr lang="tr-TR" dirty="0" smtClean="0"/>
              <a:t>bulunmak.</a:t>
            </a:r>
            <a:endParaRPr lang="tr-TR" dirty="0"/>
          </a:p>
        </p:txBody>
      </p:sp>
    </p:spTree>
    <p:extLst>
      <p:ext uri="{BB962C8B-B14F-4D97-AF65-F5344CB8AC3E}">
        <p14:creationId xmlns:p14="http://schemas.microsoft.com/office/powerpoint/2010/main" val="3559540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90049"/>
          </a:xfrm>
        </p:spPr>
        <p:txBody>
          <a:bodyPr/>
          <a:lstStyle/>
          <a:p>
            <a:r>
              <a:rPr lang="tr-TR" b="1" dirty="0">
                <a:solidFill>
                  <a:srgbClr val="C00000"/>
                </a:solidFill>
              </a:rPr>
              <a:t>İhram Yasakları</a:t>
            </a:r>
          </a:p>
        </p:txBody>
      </p:sp>
      <p:sp>
        <p:nvSpPr>
          <p:cNvPr id="3" name="İçerik Yer Tutucusu 2"/>
          <p:cNvSpPr>
            <a:spLocks noGrp="1"/>
          </p:cNvSpPr>
          <p:nvPr>
            <p:ph idx="1"/>
          </p:nvPr>
        </p:nvSpPr>
        <p:spPr>
          <a:xfrm>
            <a:off x="838200" y="1524000"/>
            <a:ext cx="10515600" cy="4652963"/>
          </a:xfrm>
        </p:spPr>
        <p:txBody>
          <a:bodyPr>
            <a:normAutofit/>
          </a:bodyPr>
          <a:lstStyle/>
          <a:p>
            <a:pPr>
              <a:lnSpc>
                <a:spcPct val="130000"/>
              </a:lnSpc>
              <a:spcBef>
                <a:spcPts val="600"/>
              </a:spcBef>
            </a:pPr>
            <a:r>
              <a:rPr lang="tr-TR" b="1" dirty="0">
                <a:solidFill>
                  <a:srgbClr val="00B050"/>
                </a:solidFill>
              </a:rPr>
              <a:t>Av </a:t>
            </a:r>
            <a:r>
              <a:rPr lang="tr-TR" b="1" dirty="0" smtClean="0">
                <a:solidFill>
                  <a:srgbClr val="00B050"/>
                </a:solidFill>
              </a:rPr>
              <a:t>Yasağı</a:t>
            </a:r>
          </a:p>
          <a:p>
            <a:pPr>
              <a:lnSpc>
                <a:spcPct val="130000"/>
              </a:lnSpc>
              <a:spcBef>
                <a:spcPts val="600"/>
              </a:spcBef>
            </a:pPr>
            <a:r>
              <a:rPr lang="tr-TR" dirty="0" smtClean="0"/>
              <a:t>Kara </a:t>
            </a:r>
            <a:r>
              <a:rPr lang="tr-TR" dirty="0"/>
              <a:t>hayvanı avlamak, bir hayvana zarar vermek </a:t>
            </a:r>
            <a:r>
              <a:rPr lang="tr-TR" dirty="0" smtClean="0"/>
              <a:t>yasaktır.</a:t>
            </a:r>
          </a:p>
          <a:p>
            <a:pPr>
              <a:lnSpc>
                <a:spcPct val="130000"/>
              </a:lnSpc>
              <a:spcBef>
                <a:spcPts val="600"/>
              </a:spcBef>
            </a:pPr>
            <a:r>
              <a:rPr lang="tr-TR" dirty="0" smtClean="0"/>
              <a:t>Deniz </a:t>
            </a:r>
            <a:r>
              <a:rPr lang="tr-TR" dirty="0"/>
              <a:t>hayvanlarının avlanması ve kümes hayvanlarının kesilmesi yasak değildir.</a:t>
            </a:r>
            <a:endParaRPr lang="tr-TR" dirty="0" smtClean="0"/>
          </a:p>
        </p:txBody>
      </p:sp>
    </p:spTree>
    <p:extLst>
      <p:ext uri="{BB962C8B-B14F-4D97-AF65-F5344CB8AC3E}">
        <p14:creationId xmlns:p14="http://schemas.microsoft.com/office/powerpoint/2010/main" val="2164817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İhram Yasakları</a:t>
            </a:r>
            <a:endParaRPr lang="tr-TR" b="1" dirty="0">
              <a:solidFill>
                <a:srgbClr val="00B050"/>
              </a:solidFill>
            </a:endParaRPr>
          </a:p>
        </p:txBody>
      </p:sp>
      <p:sp>
        <p:nvSpPr>
          <p:cNvPr id="3" name="İçerik Yer Tutucusu 2"/>
          <p:cNvSpPr>
            <a:spLocks noGrp="1"/>
          </p:cNvSpPr>
          <p:nvPr>
            <p:ph idx="1"/>
          </p:nvPr>
        </p:nvSpPr>
        <p:spPr>
          <a:xfrm>
            <a:off x="838200" y="1435510"/>
            <a:ext cx="10515600" cy="4741453"/>
          </a:xfrm>
        </p:spPr>
        <p:txBody>
          <a:bodyPr>
            <a:normAutofit/>
          </a:bodyPr>
          <a:lstStyle/>
          <a:p>
            <a:pPr>
              <a:lnSpc>
                <a:spcPct val="130000"/>
              </a:lnSpc>
              <a:spcBef>
                <a:spcPts val="600"/>
              </a:spcBef>
            </a:pPr>
            <a:r>
              <a:rPr lang="tr-TR" b="1" dirty="0">
                <a:solidFill>
                  <a:srgbClr val="00B050"/>
                </a:solidFill>
              </a:rPr>
              <a:t>Sosyal </a:t>
            </a:r>
            <a:r>
              <a:rPr lang="tr-TR" b="1" dirty="0" smtClean="0">
                <a:solidFill>
                  <a:srgbClr val="00B050"/>
                </a:solidFill>
              </a:rPr>
              <a:t>Yasaklar</a:t>
            </a:r>
          </a:p>
          <a:p>
            <a:pPr>
              <a:lnSpc>
                <a:spcPct val="130000"/>
              </a:lnSpc>
              <a:spcBef>
                <a:spcPts val="600"/>
              </a:spcBef>
            </a:pPr>
            <a:r>
              <a:rPr lang="tr-TR" b="1" dirty="0" err="1" smtClean="0">
                <a:solidFill>
                  <a:srgbClr val="00B050"/>
                </a:solidFill>
              </a:rPr>
              <a:t>Füsûk</a:t>
            </a:r>
            <a:r>
              <a:rPr lang="tr-TR" b="1" dirty="0">
                <a:solidFill>
                  <a:srgbClr val="00B050"/>
                </a:solidFill>
              </a:rPr>
              <a:t>: </a:t>
            </a:r>
            <a:r>
              <a:rPr lang="tr-TR" dirty="0"/>
              <a:t>İbadeti bırakıp günah olan işlerle meşgul </a:t>
            </a:r>
            <a:r>
              <a:rPr lang="tr-TR" dirty="0" smtClean="0"/>
              <a:t>olmak.</a:t>
            </a:r>
          </a:p>
          <a:p>
            <a:pPr>
              <a:lnSpc>
                <a:spcPct val="130000"/>
              </a:lnSpc>
              <a:spcBef>
                <a:spcPts val="600"/>
              </a:spcBef>
            </a:pPr>
            <a:r>
              <a:rPr lang="tr-TR" b="1" dirty="0" err="1" smtClean="0">
                <a:solidFill>
                  <a:srgbClr val="00B050"/>
                </a:solidFill>
              </a:rPr>
              <a:t>Cidâl</a:t>
            </a:r>
            <a:r>
              <a:rPr lang="tr-TR" b="1" dirty="0">
                <a:solidFill>
                  <a:srgbClr val="00B050"/>
                </a:solidFill>
              </a:rPr>
              <a:t>: </a:t>
            </a:r>
            <a:r>
              <a:rPr lang="tr-TR" dirty="0"/>
              <a:t>Başkalarıyla kavga etmek, tartışmak.</a:t>
            </a:r>
          </a:p>
        </p:txBody>
      </p:sp>
    </p:spTree>
    <p:extLst>
      <p:ext uri="{BB962C8B-B14F-4D97-AF65-F5344CB8AC3E}">
        <p14:creationId xmlns:p14="http://schemas.microsoft.com/office/powerpoint/2010/main" val="3242447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29610"/>
          </a:xfrm>
        </p:spPr>
        <p:txBody>
          <a:bodyPr>
            <a:normAutofit fontScale="90000"/>
          </a:bodyPr>
          <a:lstStyle/>
          <a:p>
            <a:r>
              <a:rPr lang="tr-TR" b="1" dirty="0" smtClean="0">
                <a:solidFill>
                  <a:srgbClr val="C00000"/>
                </a:solidFill>
              </a:rPr>
              <a:t>Haccın Çeşitleri</a:t>
            </a:r>
            <a:endParaRPr lang="tr-TR" b="1" dirty="0">
              <a:solidFill>
                <a:srgbClr val="C00000"/>
              </a:solidFill>
            </a:endParaRPr>
          </a:p>
        </p:txBody>
      </p:sp>
      <p:sp>
        <p:nvSpPr>
          <p:cNvPr id="3" name="İçerik Yer Tutucusu 2"/>
          <p:cNvSpPr>
            <a:spLocks noGrp="1"/>
          </p:cNvSpPr>
          <p:nvPr>
            <p:ph idx="1"/>
          </p:nvPr>
        </p:nvSpPr>
        <p:spPr>
          <a:xfrm>
            <a:off x="838200" y="1091381"/>
            <a:ext cx="10515600" cy="5437238"/>
          </a:xfrm>
        </p:spPr>
        <p:txBody>
          <a:bodyPr>
            <a:normAutofit fontScale="85000" lnSpcReduction="20000"/>
          </a:bodyPr>
          <a:lstStyle/>
          <a:p>
            <a:pPr>
              <a:lnSpc>
                <a:spcPct val="150000"/>
              </a:lnSpc>
            </a:pPr>
            <a:r>
              <a:rPr lang="tr-TR" b="1" dirty="0">
                <a:solidFill>
                  <a:srgbClr val="00B050"/>
                </a:solidFill>
              </a:rPr>
              <a:t>Hüküm Yönünden </a:t>
            </a:r>
            <a:r>
              <a:rPr lang="tr-TR" b="1" dirty="0" smtClean="0">
                <a:solidFill>
                  <a:srgbClr val="00B050"/>
                </a:solidFill>
              </a:rPr>
              <a:t>Haccın </a:t>
            </a:r>
            <a:r>
              <a:rPr lang="tr-TR" b="1" dirty="0">
                <a:solidFill>
                  <a:srgbClr val="00B050"/>
                </a:solidFill>
              </a:rPr>
              <a:t>Çeşitleri</a:t>
            </a:r>
            <a:r>
              <a:rPr lang="tr-TR" b="1" dirty="0" smtClean="0">
                <a:solidFill>
                  <a:srgbClr val="00B050"/>
                </a:solidFill>
              </a:rPr>
              <a:t>:</a:t>
            </a:r>
          </a:p>
          <a:p>
            <a:pPr>
              <a:lnSpc>
                <a:spcPct val="150000"/>
              </a:lnSpc>
            </a:pPr>
            <a:r>
              <a:rPr lang="tr-TR" b="1" dirty="0">
                <a:solidFill>
                  <a:srgbClr val="00B050"/>
                </a:solidFill>
              </a:rPr>
              <a:t>Farz Olan Hac: </a:t>
            </a:r>
            <a:r>
              <a:rPr lang="tr-TR" dirty="0"/>
              <a:t>Müslüman, akıllı, ergenlik çağına ulaşmış, Hacca gidip gelecek ve geride bakmakla yükümlü olduğu kişilerin geçimi sağlayacak kadar maddi geliri bulunan bunlarla birlikte sağlığı yerinde olan kişinin ömründe bir defa haccetmesi </a:t>
            </a:r>
            <a:r>
              <a:rPr lang="tr-TR" dirty="0" smtClean="0"/>
              <a:t>farzdır.</a:t>
            </a:r>
          </a:p>
          <a:p>
            <a:pPr>
              <a:lnSpc>
                <a:spcPct val="150000"/>
              </a:lnSpc>
            </a:pPr>
            <a:r>
              <a:rPr lang="tr-TR" b="1" dirty="0" smtClean="0">
                <a:solidFill>
                  <a:srgbClr val="00B050"/>
                </a:solidFill>
              </a:rPr>
              <a:t>Vacip </a:t>
            </a:r>
            <a:r>
              <a:rPr lang="tr-TR" b="1" dirty="0">
                <a:solidFill>
                  <a:srgbClr val="00B050"/>
                </a:solidFill>
              </a:rPr>
              <a:t>Olan Hac: </a:t>
            </a:r>
            <a:r>
              <a:rPr lang="tr-TR" dirty="0"/>
              <a:t>Kişinin adan mahiyetinde yapmayı amaçladığı haclardır. Bununla birlikte nafile olarak başlanmış hac ibadeti tamamlanmamışsa onu tamamlamakta kişiye vacip </a:t>
            </a:r>
            <a:r>
              <a:rPr lang="tr-TR" dirty="0" smtClean="0"/>
              <a:t>olur.</a:t>
            </a:r>
          </a:p>
          <a:p>
            <a:pPr>
              <a:lnSpc>
                <a:spcPct val="150000"/>
              </a:lnSpc>
            </a:pPr>
            <a:r>
              <a:rPr lang="tr-TR" b="1" dirty="0" smtClean="0">
                <a:solidFill>
                  <a:srgbClr val="00B050"/>
                </a:solidFill>
              </a:rPr>
              <a:t>Nafile </a:t>
            </a:r>
            <a:r>
              <a:rPr lang="tr-TR" b="1" dirty="0">
                <a:solidFill>
                  <a:srgbClr val="00B050"/>
                </a:solidFill>
              </a:rPr>
              <a:t>(</a:t>
            </a:r>
            <a:r>
              <a:rPr lang="tr-TR" b="1" dirty="0" err="1">
                <a:solidFill>
                  <a:srgbClr val="00B050"/>
                </a:solidFill>
              </a:rPr>
              <a:t>Tatavvu</a:t>
            </a:r>
            <a:r>
              <a:rPr lang="tr-TR" b="1" dirty="0">
                <a:solidFill>
                  <a:srgbClr val="00B050"/>
                </a:solidFill>
              </a:rPr>
              <a:t>) Hac: </a:t>
            </a:r>
            <a:r>
              <a:rPr lang="tr-TR" dirty="0"/>
              <a:t>Bir kişinin birden fazla haccetmesidir. Henüz ergenlik çağına ulaşmamış çocukların hacları da nafile hac yerine geçmektedir. </a:t>
            </a:r>
            <a:endParaRPr lang="tr-TR" b="1" dirty="0">
              <a:solidFill>
                <a:srgbClr val="00B050"/>
              </a:solidFill>
            </a:endParaRPr>
          </a:p>
        </p:txBody>
      </p:sp>
    </p:spTree>
    <p:extLst>
      <p:ext uri="{BB962C8B-B14F-4D97-AF65-F5344CB8AC3E}">
        <p14:creationId xmlns:p14="http://schemas.microsoft.com/office/powerpoint/2010/main" val="2974883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1446550"/>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4:</a:t>
            </a:r>
          </a:p>
          <a:p>
            <a:r>
              <a:rPr lang="tr-TR" sz="4400" b="1" dirty="0" smtClean="0">
                <a:solidFill>
                  <a:srgbClr val="C00000"/>
                </a:solidFill>
                <a:latin typeface="Adobe Caslon Pro" panose="0205050205050A020403" pitchFamily="18" charset="-94"/>
                <a:ea typeface="Adobe Myungjo Std M" panose="02020600000000000000" pitchFamily="18" charset="-128"/>
              </a:rPr>
              <a:t>İBADET ESASLARI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460785"/>
          </a:xfrm>
        </p:spPr>
        <p:txBody>
          <a:bodyPr>
            <a:normAutofit fontScale="90000"/>
          </a:bodyPr>
          <a:lstStyle/>
          <a:p>
            <a:r>
              <a:rPr lang="tr-TR" b="1" dirty="0">
                <a:solidFill>
                  <a:srgbClr val="C00000"/>
                </a:solidFill>
              </a:rPr>
              <a:t>Haccın Çeşitleri</a:t>
            </a:r>
            <a:endParaRPr lang="tr-TR" b="1" dirty="0">
              <a:solidFill>
                <a:srgbClr val="00B050"/>
              </a:solidFill>
            </a:endParaRPr>
          </a:p>
        </p:txBody>
      </p:sp>
      <p:sp>
        <p:nvSpPr>
          <p:cNvPr id="3" name="İçerik Yer Tutucusu 2"/>
          <p:cNvSpPr>
            <a:spLocks noGrp="1"/>
          </p:cNvSpPr>
          <p:nvPr>
            <p:ph idx="1"/>
          </p:nvPr>
        </p:nvSpPr>
        <p:spPr>
          <a:xfrm>
            <a:off x="838200" y="914400"/>
            <a:ext cx="10515600" cy="5262563"/>
          </a:xfrm>
        </p:spPr>
        <p:txBody>
          <a:bodyPr>
            <a:normAutofit/>
          </a:bodyPr>
          <a:lstStyle/>
          <a:p>
            <a:pPr>
              <a:lnSpc>
                <a:spcPct val="130000"/>
              </a:lnSpc>
              <a:spcBef>
                <a:spcPts val="600"/>
              </a:spcBef>
            </a:pPr>
            <a:r>
              <a:rPr lang="tr-TR" b="1" dirty="0">
                <a:solidFill>
                  <a:srgbClr val="00B050"/>
                </a:solidFill>
              </a:rPr>
              <a:t>Yapılış Yönünden Haccın Çeşitleri</a:t>
            </a:r>
            <a:r>
              <a:rPr lang="tr-TR" b="1" dirty="0" smtClean="0">
                <a:solidFill>
                  <a:srgbClr val="00B050"/>
                </a:solidFill>
              </a:rPr>
              <a:t>:</a:t>
            </a:r>
          </a:p>
          <a:p>
            <a:pPr>
              <a:lnSpc>
                <a:spcPct val="130000"/>
              </a:lnSpc>
              <a:spcBef>
                <a:spcPts val="600"/>
              </a:spcBef>
            </a:pPr>
            <a:r>
              <a:rPr lang="tr-TR" b="1" dirty="0">
                <a:solidFill>
                  <a:srgbClr val="00B050"/>
                </a:solidFill>
              </a:rPr>
              <a:t>İfrat Haccı: </a:t>
            </a:r>
            <a:r>
              <a:rPr lang="tr-TR" dirty="0"/>
              <a:t>Hac yapacak kişi yalnızca hac için ihrama niyetlenir. Umre ibadeti yapılmayan hacca ifrat haccı </a:t>
            </a:r>
            <a:r>
              <a:rPr lang="tr-TR" dirty="0" smtClean="0"/>
              <a:t>denilir.</a:t>
            </a:r>
          </a:p>
          <a:p>
            <a:pPr>
              <a:lnSpc>
                <a:spcPct val="130000"/>
              </a:lnSpc>
              <a:spcBef>
                <a:spcPts val="600"/>
              </a:spcBef>
            </a:pPr>
            <a:r>
              <a:rPr lang="tr-TR" b="1" dirty="0" smtClean="0">
                <a:solidFill>
                  <a:srgbClr val="00B050"/>
                </a:solidFill>
              </a:rPr>
              <a:t>Temettü </a:t>
            </a:r>
            <a:r>
              <a:rPr lang="tr-TR" b="1" dirty="0">
                <a:solidFill>
                  <a:srgbClr val="00B050"/>
                </a:solidFill>
              </a:rPr>
              <a:t>Haccı: </a:t>
            </a:r>
            <a:r>
              <a:rPr lang="tr-TR" dirty="0"/>
              <a:t>Hac yapacak kişi umre için ayrı hac için ayrı ihrama niyetlenirse temettü haccı olur. Temettü haccında umre ibadeti yapılır fakat ayrı ayrı ihram için niyet </a:t>
            </a:r>
            <a:r>
              <a:rPr lang="tr-TR" dirty="0" smtClean="0"/>
              <a:t>edilir.</a:t>
            </a:r>
          </a:p>
          <a:p>
            <a:pPr>
              <a:lnSpc>
                <a:spcPct val="130000"/>
              </a:lnSpc>
              <a:spcBef>
                <a:spcPts val="600"/>
              </a:spcBef>
            </a:pPr>
            <a:r>
              <a:rPr lang="tr-TR" b="1" dirty="0" smtClean="0">
                <a:solidFill>
                  <a:srgbClr val="00B050"/>
                </a:solidFill>
              </a:rPr>
              <a:t>Kıran </a:t>
            </a:r>
            <a:r>
              <a:rPr lang="tr-TR" b="1" dirty="0">
                <a:solidFill>
                  <a:srgbClr val="00B050"/>
                </a:solidFill>
              </a:rPr>
              <a:t>Haccı: </a:t>
            </a:r>
            <a:r>
              <a:rPr lang="tr-TR" dirty="0"/>
              <a:t>Umre ile haccın birleştirilerek tek bir niyet ile ikisinin birlikte yerine getirilmesine denilmektedir.</a:t>
            </a:r>
            <a:endParaRPr lang="tr-TR" b="1" dirty="0" smtClean="0">
              <a:solidFill>
                <a:srgbClr val="00B050"/>
              </a:solidFill>
            </a:endParaRPr>
          </a:p>
        </p:txBody>
      </p:sp>
    </p:spTree>
    <p:extLst>
      <p:ext uri="{BB962C8B-B14F-4D97-AF65-F5344CB8AC3E}">
        <p14:creationId xmlns:p14="http://schemas.microsoft.com/office/powerpoint/2010/main" val="568242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Haccın Rükünleri</a:t>
            </a:r>
            <a:endParaRPr lang="tr-TR" b="1" dirty="0">
              <a:solidFill>
                <a:srgbClr val="C00000"/>
              </a:solidFill>
            </a:endParaRPr>
          </a:p>
        </p:txBody>
      </p:sp>
      <p:sp>
        <p:nvSpPr>
          <p:cNvPr id="3" name="İçerik Yer Tutucusu 2"/>
          <p:cNvSpPr>
            <a:spLocks noGrp="1"/>
          </p:cNvSpPr>
          <p:nvPr>
            <p:ph idx="1"/>
          </p:nvPr>
        </p:nvSpPr>
        <p:spPr/>
        <p:txBody>
          <a:bodyPr/>
          <a:lstStyle/>
          <a:p>
            <a:r>
              <a:rPr lang="tr-TR" dirty="0"/>
              <a:t>Haccın farzları Hanefi mezhebine göre üç </a:t>
            </a:r>
            <a:r>
              <a:rPr lang="tr-TR" dirty="0" smtClean="0"/>
              <a:t>tanedir.</a:t>
            </a:r>
          </a:p>
          <a:p>
            <a:r>
              <a:rPr lang="tr-TR" b="1" dirty="0" smtClean="0">
                <a:solidFill>
                  <a:srgbClr val="00B050"/>
                </a:solidFill>
              </a:rPr>
              <a:t>Bunlar;</a:t>
            </a:r>
          </a:p>
          <a:p>
            <a:r>
              <a:rPr lang="tr-TR" dirty="0" smtClean="0"/>
              <a:t>İhrama girmek,</a:t>
            </a:r>
          </a:p>
          <a:p>
            <a:r>
              <a:rPr lang="tr-TR" dirty="0" smtClean="0"/>
              <a:t>Arafat vakfesi</a:t>
            </a:r>
          </a:p>
          <a:p>
            <a:r>
              <a:rPr lang="tr-TR" dirty="0" smtClean="0"/>
              <a:t>Ziyaret Tavafıdır.</a:t>
            </a:r>
            <a:endParaRPr lang="tr-TR" dirty="0"/>
          </a:p>
        </p:txBody>
      </p:sp>
    </p:spTree>
    <p:extLst>
      <p:ext uri="{BB962C8B-B14F-4D97-AF65-F5344CB8AC3E}">
        <p14:creationId xmlns:p14="http://schemas.microsoft.com/office/powerpoint/2010/main" val="473420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Haccın Rükünleri</a:t>
            </a:r>
            <a:endParaRPr lang="tr-TR" b="1" dirty="0">
              <a:solidFill>
                <a:srgbClr val="C00000"/>
              </a:solidFill>
            </a:endParaRPr>
          </a:p>
        </p:txBody>
      </p:sp>
      <p:sp>
        <p:nvSpPr>
          <p:cNvPr id="3" name="İçerik Yer Tutucusu 2"/>
          <p:cNvSpPr>
            <a:spLocks noGrp="1"/>
          </p:cNvSpPr>
          <p:nvPr>
            <p:ph idx="1"/>
          </p:nvPr>
        </p:nvSpPr>
        <p:spPr/>
        <p:txBody>
          <a:bodyPr/>
          <a:lstStyle/>
          <a:p>
            <a:pPr>
              <a:lnSpc>
                <a:spcPct val="150000"/>
              </a:lnSpc>
              <a:spcBef>
                <a:spcPts val="600"/>
              </a:spcBef>
            </a:pPr>
            <a:r>
              <a:rPr lang="tr-TR" b="1" dirty="0">
                <a:solidFill>
                  <a:srgbClr val="00B050"/>
                </a:solidFill>
              </a:rPr>
              <a:t>1. Arafat </a:t>
            </a:r>
            <a:r>
              <a:rPr lang="tr-TR" b="1" dirty="0" smtClean="0">
                <a:solidFill>
                  <a:srgbClr val="00B050"/>
                </a:solidFill>
              </a:rPr>
              <a:t>Vakfesi</a:t>
            </a:r>
          </a:p>
          <a:p>
            <a:pPr>
              <a:lnSpc>
                <a:spcPct val="150000"/>
              </a:lnSpc>
              <a:spcBef>
                <a:spcPts val="600"/>
              </a:spcBef>
            </a:pPr>
            <a:r>
              <a:rPr lang="tr-TR" dirty="0" smtClean="0"/>
              <a:t>Kurban </a:t>
            </a:r>
            <a:r>
              <a:rPr lang="tr-TR" dirty="0"/>
              <a:t>bayramından bir gün önce yani arife günü Arafat dağında zeval vaktinde başlayarak bayramın ilk günü fecri </a:t>
            </a:r>
            <a:r>
              <a:rPr lang="tr-TR" dirty="0" err="1"/>
              <a:t>sadıka</a:t>
            </a:r>
            <a:r>
              <a:rPr lang="tr-TR" dirty="0"/>
              <a:t> kadar geçen zaman içerisinde bir süre beklemektir. Arafat vakfesi terkedildiğinde ceza olarak kurban kesmek gerekmektedir. </a:t>
            </a:r>
            <a:r>
              <a:rPr lang="tr-TR" dirty="0" err="1"/>
              <a:t>Müzdelife</a:t>
            </a:r>
            <a:r>
              <a:rPr lang="tr-TR" dirty="0"/>
              <a:t> vakfesi ise vaciptir. Arafat dağından inilince </a:t>
            </a:r>
            <a:r>
              <a:rPr lang="tr-TR" dirty="0" err="1"/>
              <a:t>Müzdelife’ye</a:t>
            </a:r>
            <a:r>
              <a:rPr lang="tr-TR" dirty="0"/>
              <a:t> gelinir ve orada da vakfe yapılır.</a:t>
            </a:r>
          </a:p>
        </p:txBody>
      </p:sp>
    </p:spTree>
    <p:extLst>
      <p:ext uri="{BB962C8B-B14F-4D97-AF65-F5344CB8AC3E}">
        <p14:creationId xmlns:p14="http://schemas.microsoft.com/office/powerpoint/2010/main" val="2627150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Haccın Rükünleri</a:t>
            </a:r>
            <a:endParaRPr lang="tr-TR" b="1" dirty="0">
              <a:solidFill>
                <a:srgbClr val="C00000"/>
              </a:solidFill>
            </a:endParaRPr>
          </a:p>
        </p:txBody>
      </p:sp>
      <p:sp>
        <p:nvSpPr>
          <p:cNvPr id="3" name="İçerik Yer Tutucusu 2"/>
          <p:cNvSpPr>
            <a:spLocks noGrp="1"/>
          </p:cNvSpPr>
          <p:nvPr>
            <p:ph idx="1"/>
          </p:nvPr>
        </p:nvSpPr>
        <p:spPr/>
        <p:txBody>
          <a:bodyPr/>
          <a:lstStyle/>
          <a:p>
            <a:pPr>
              <a:lnSpc>
                <a:spcPct val="150000"/>
              </a:lnSpc>
              <a:spcBef>
                <a:spcPts val="600"/>
              </a:spcBef>
            </a:pPr>
            <a:r>
              <a:rPr lang="tr-TR" b="1" dirty="0">
                <a:solidFill>
                  <a:srgbClr val="00B050"/>
                </a:solidFill>
              </a:rPr>
              <a:t>2. Kâbe’yi </a:t>
            </a:r>
            <a:r>
              <a:rPr lang="tr-TR" b="1" dirty="0" smtClean="0">
                <a:solidFill>
                  <a:srgbClr val="00B050"/>
                </a:solidFill>
              </a:rPr>
              <a:t>Tavaf</a:t>
            </a:r>
          </a:p>
          <a:p>
            <a:pPr>
              <a:lnSpc>
                <a:spcPct val="150000"/>
              </a:lnSpc>
              <a:spcBef>
                <a:spcPts val="600"/>
              </a:spcBef>
            </a:pPr>
            <a:r>
              <a:rPr lang="tr-TR" dirty="0" smtClean="0"/>
              <a:t>Ziyafet </a:t>
            </a:r>
            <a:r>
              <a:rPr lang="tr-TR" dirty="0"/>
              <a:t>tavafı hac ibadetinin farzlarındandır. Buna </a:t>
            </a:r>
            <a:r>
              <a:rPr lang="tr-TR" b="1" dirty="0">
                <a:solidFill>
                  <a:srgbClr val="00B050"/>
                </a:solidFill>
              </a:rPr>
              <a:t>tavaf-ı ifada </a:t>
            </a:r>
            <a:r>
              <a:rPr lang="tr-TR" dirty="0"/>
              <a:t>da </a:t>
            </a:r>
            <a:r>
              <a:rPr lang="tr-TR" dirty="0" smtClean="0"/>
              <a:t>denilmektedir.</a:t>
            </a:r>
          </a:p>
          <a:p>
            <a:pPr>
              <a:lnSpc>
                <a:spcPct val="150000"/>
              </a:lnSpc>
              <a:spcBef>
                <a:spcPts val="600"/>
              </a:spcBef>
            </a:pPr>
            <a:r>
              <a:rPr lang="tr-TR" dirty="0" smtClean="0"/>
              <a:t>Kâbe’nin </a:t>
            </a:r>
            <a:r>
              <a:rPr lang="tr-TR" dirty="0"/>
              <a:t>etrafında her bir devre </a:t>
            </a:r>
            <a:r>
              <a:rPr lang="tr-TR" b="1" dirty="0" err="1">
                <a:solidFill>
                  <a:srgbClr val="00B050"/>
                </a:solidFill>
              </a:rPr>
              <a:t>şavt</a:t>
            </a:r>
            <a:r>
              <a:rPr lang="tr-TR" dirty="0"/>
              <a:t> denilmektedir. </a:t>
            </a:r>
            <a:r>
              <a:rPr lang="tr-TR" b="1" dirty="0">
                <a:solidFill>
                  <a:srgbClr val="00B050"/>
                </a:solidFill>
              </a:rPr>
              <a:t>Tavaf yedi </a:t>
            </a:r>
            <a:r>
              <a:rPr lang="tr-TR" b="1" dirty="0" err="1">
                <a:solidFill>
                  <a:srgbClr val="00B050"/>
                </a:solidFill>
              </a:rPr>
              <a:t>şavttan</a:t>
            </a:r>
            <a:r>
              <a:rPr lang="tr-TR" b="1" dirty="0">
                <a:solidFill>
                  <a:srgbClr val="00B050"/>
                </a:solidFill>
              </a:rPr>
              <a:t> oluşmaktadır.</a:t>
            </a:r>
          </a:p>
        </p:txBody>
      </p:sp>
    </p:spTree>
    <p:extLst>
      <p:ext uri="{BB962C8B-B14F-4D97-AF65-F5344CB8AC3E}">
        <p14:creationId xmlns:p14="http://schemas.microsoft.com/office/powerpoint/2010/main" val="4146765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p:txBody>
          <a:bodyPr/>
          <a:lstStyle/>
          <a:p>
            <a:r>
              <a:rPr lang="tr-TR" b="1" dirty="0">
                <a:solidFill>
                  <a:srgbClr val="00B050"/>
                </a:solidFill>
              </a:rPr>
              <a:t>Tavaf </a:t>
            </a:r>
            <a:r>
              <a:rPr lang="tr-TR" b="1" dirty="0" smtClean="0">
                <a:solidFill>
                  <a:srgbClr val="00B050"/>
                </a:solidFill>
              </a:rPr>
              <a:t>Çeşitleri:</a:t>
            </a:r>
          </a:p>
          <a:p>
            <a:r>
              <a:rPr lang="tr-TR" dirty="0" smtClean="0"/>
              <a:t>1</a:t>
            </a:r>
            <a:r>
              <a:rPr lang="tr-TR" dirty="0"/>
              <a:t>. Kudüm </a:t>
            </a:r>
            <a:r>
              <a:rPr lang="tr-TR" dirty="0" smtClean="0"/>
              <a:t>Tavafı</a:t>
            </a:r>
          </a:p>
          <a:p>
            <a:r>
              <a:rPr lang="tr-TR" dirty="0" smtClean="0"/>
              <a:t>2</a:t>
            </a:r>
            <a:r>
              <a:rPr lang="tr-TR" dirty="0"/>
              <a:t>. Ziyaret </a:t>
            </a:r>
            <a:r>
              <a:rPr lang="tr-TR" dirty="0" smtClean="0"/>
              <a:t>Tavafı</a:t>
            </a:r>
          </a:p>
          <a:p>
            <a:r>
              <a:rPr lang="tr-TR" dirty="0" smtClean="0"/>
              <a:t>3</a:t>
            </a:r>
            <a:r>
              <a:rPr lang="tr-TR" dirty="0"/>
              <a:t>. Veda </a:t>
            </a:r>
            <a:r>
              <a:rPr lang="tr-TR" dirty="0" smtClean="0"/>
              <a:t>Tavafı</a:t>
            </a:r>
          </a:p>
          <a:p>
            <a:r>
              <a:rPr lang="tr-TR" dirty="0" smtClean="0"/>
              <a:t>4</a:t>
            </a:r>
            <a:r>
              <a:rPr lang="tr-TR" dirty="0"/>
              <a:t>. Umre </a:t>
            </a:r>
            <a:r>
              <a:rPr lang="tr-TR" dirty="0" smtClean="0"/>
              <a:t>Tavafı</a:t>
            </a:r>
          </a:p>
          <a:p>
            <a:r>
              <a:rPr lang="tr-TR" dirty="0" smtClean="0"/>
              <a:t>5</a:t>
            </a:r>
            <a:r>
              <a:rPr lang="tr-TR" dirty="0"/>
              <a:t>. Nezir Tavafı (Adak </a:t>
            </a:r>
            <a:r>
              <a:rPr lang="tr-TR" dirty="0" smtClean="0"/>
              <a:t>Tavafı)</a:t>
            </a:r>
          </a:p>
          <a:p>
            <a:r>
              <a:rPr lang="tr-TR" dirty="0" smtClean="0"/>
              <a:t>6</a:t>
            </a:r>
            <a:r>
              <a:rPr lang="tr-TR" dirty="0"/>
              <a:t>. </a:t>
            </a:r>
            <a:r>
              <a:rPr lang="tr-TR" dirty="0" err="1"/>
              <a:t>Tatavvu</a:t>
            </a:r>
            <a:r>
              <a:rPr lang="tr-TR" dirty="0"/>
              <a:t> Tavafı (Nafile </a:t>
            </a:r>
            <a:r>
              <a:rPr lang="tr-TR" dirty="0" smtClean="0"/>
              <a:t>Tavaf)</a:t>
            </a:r>
          </a:p>
          <a:p>
            <a:r>
              <a:rPr lang="tr-TR" dirty="0" smtClean="0"/>
              <a:t>7. </a:t>
            </a:r>
            <a:r>
              <a:rPr lang="tr-TR" dirty="0" err="1" smtClean="0"/>
              <a:t>Tahiyyetül</a:t>
            </a:r>
            <a:r>
              <a:rPr lang="tr-TR" dirty="0" smtClean="0"/>
              <a:t> </a:t>
            </a:r>
            <a:r>
              <a:rPr lang="tr-TR" dirty="0"/>
              <a:t>Mescit Tavafı</a:t>
            </a:r>
          </a:p>
        </p:txBody>
      </p:sp>
    </p:spTree>
    <p:extLst>
      <p:ext uri="{BB962C8B-B14F-4D97-AF65-F5344CB8AC3E}">
        <p14:creationId xmlns:p14="http://schemas.microsoft.com/office/powerpoint/2010/main" val="2083373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Tavafın </a:t>
            </a:r>
            <a:r>
              <a:rPr lang="tr-TR" b="1" dirty="0" smtClean="0">
                <a:solidFill>
                  <a:srgbClr val="C00000"/>
                </a:solidFill>
              </a:rPr>
              <a:t>Sahih ya da Geçerli </a:t>
            </a:r>
            <a:r>
              <a:rPr lang="tr-TR" b="1" dirty="0">
                <a:solidFill>
                  <a:srgbClr val="C00000"/>
                </a:solidFill>
              </a:rPr>
              <a:t>Olmasının Şartları</a:t>
            </a:r>
          </a:p>
        </p:txBody>
      </p:sp>
      <p:sp>
        <p:nvSpPr>
          <p:cNvPr id="3" name="İçerik Yer Tutucusu 2"/>
          <p:cNvSpPr>
            <a:spLocks noGrp="1"/>
          </p:cNvSpPr>
          <p:nvPr>
            <p:ph idx="1"/>
          </p:nvPr>
        </p:nvSpPr>
        <p:spPr/>
        <p:txBody>
          <a:bodyPr>
            <a:normAutofit/>
          </a:bodyPr>
          <a:lstStyle/>
          <a:p>
            <a:pPr>
              <a:lnSpc>
                <a:spcPct val="150000"/>
              </a:lnSpc>
              <a:spcBef>
                <a:spcPts val="600"/>
              </a:spcBef>
            </a:pPr>
            <a:r>
              <a:rPr lang="tr-TR" dirty="0"/>
              <a:t>Hanefî mezhebinde tavafın geçerli sayılması için şu şartlar </a:t>
            </a:r>
            <a:r>
              <a:rPr lang="tr-TR" dirty="0" smtClean="0"/>
              <a:t>aranır:</a:t>
            </a:r>
          </a:p>
          <a:p>
            <a:pPr>
              <a:lnSpc>
                <a:spcPct val="150000"/>
              </a:lnSpc>
              <a:spcBef>
                <a:spcPts val="600"/>
              </a:spcBef>
            </a:pPr>
            <a:r>
              <a:rPr lang="tr-TR" b="1" dirty="0" smtClean="0">
                <a:solidFill>
                  <a:srgbClr val="00B050"/>
                </a:solidFill>
              </a:rPr>
              <a:t>a</a:t>
            </a:r>
            <a:r>
              <a:rPr lang="tr-TR" b="1" dirty="0">
                <a:solidFill>
                  <a:srgbClr val="00B050"/>
                </a:solidFill>
              </a:rPr>
              <a:t>) Kâbe’nin etrafında, yani </a:t>
            </a:r>
            <a:r>
              <a:rPr lang="tr-TR" b="1" dirty="0" err="1">
                <a:solidFill>
                  <a:srgbClr val="00B050"/>
                </a:solidFill>
              </a:rPr>
              <a:t>Mescid</a:t>
            </a:r>
            <a:r>
              <a:rPr lang="tr-TR" b="1" dirty="0">
                <a:solidFill>
                  <a:srgbClr val="00B050"/>
                </a:solidFill>
              </a:rPr>
              <a:t>-i </a:t>
            </a:r>
            <a:r>
              <a:rPr lang="tr-TR" b="1" dirty="0" err="1">
                <a:solidFill>
                  <a:srgbClr val="00B050"/>
                </a:solidFill>
              </a:rPr>
              <a:t>Harâm’ın</a:t>
            </a:r>
            <a:r>
              <a:rPr lang="tr-TR" b="1" dirty="0">
                <a:solidFill>
                  <a:srgbClr val="00B050"/>
                </a:solidFill>
              </a:rPr>
              <a:t> içinden yapılması. </a:t>
            </a:r>
            <a:r>
              <a:rPr lang="tr-TR" dirty="0"/>
              <a:t>Dışından yapılırsa Kâbe değil </a:t>
            </a:r>
            <a:r>
              <a:rPr lang="tr-TR" dirty="0" err="1"/>
              <a:t>Mescid</a:t>
            </a:r>
            <a:r>
              <a:rPr lang="tr-TR" dirty="0"/>
              <a:t>-i </a:t>
            </a:r>
            <a:r>
              <a:rPr lang="tr-TR" dirty="0" err="1"/>
              <a:t>Harâm</a:t>
            </a:r>
            <a:r>
              <a:rPr lang="tr-TR" dirty="0"/>
              <a:t> tavaf edilmiş olur. </a:t>
            </a:r>
            <a:r>
              <a:rPr lang="tr-TR" dirty="0" err="1"/>
              <a:t>Makām</a:t>
            </a:r>
            <a:r>
              <a:rPr lang="tr-TR" dirty="0"/>
              <a:t>-ı </a:t>
            </a:r>
            <a:r>
              <a:rPr lang="tr-TR" dirty="0" err="1"/>
              <a:t>İbrâhim’in</a:t>
            </a:r>
            <a:r>
              <a:rPr lang="tr-TR" dirty="0"/>
              <a:t> arkasından veya </a:t>
            </a:r>
            <a:r>
              <a:rPr lang="tr-TR" dirty="0" err="1"/>
              <a:t>Mescid</a:t>
            </a:r>
            <a:r>
              <a:rPr lang="tr-TR" dirty="0"/>
              <a:t>-i </a:t>
            </a:r>
            <a:r>
              <a:rPr lang="tr-TR" dirty="0" err="1"/>
              <a:t>Harâm’ın</a:t>
            </a:r>
            <a:r>
              <a:rPr lang="tr-TR" dirty="0"/>
              <a:t> içindeki direklerin arkasından tavaf etmekte ise sakınca yoktur. </a:t>
            </a:r>
            <a:endParaRPr lang="tr-TR" b="1" dirty="0">
              <a:solidFill>
                <a:srgbClr val="00B050"/>
              </a:solidFill>
            </a:endParaRPr>
          </a:p>
        </p:txBody>
      </p:sp>
    </p:spTree>
    <p:extLst>
      <p:ext uri="{BB962C8B-B14F-4D97-AF65-F5344CB8AC3E}">
        <p14:creationId xmlns:p14="http://schemas.microsoft.com/office/powerpoint/2010/main" val="1685768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Tavafın Sahih ya da Geçerli Olmasının Şartları</a:t>
            </a:r>
            <a:endParaRPr lang="tr-TR" dirty="0"/>
          </a:p>
        </p:txBody>
      </p:sp>
      <p:sp>
        <p:nvSpPr>
          <p:cNvPr id="3" name="İçerik Yer Tutucusu 2"/>
          <p:cNvSpPr>
            <a:spLocks noGrp="1"/>
          </p:cNvSpPr>
          <p:nvPr>
            <p:ph idx="1"/>
          </p:nvPr>
        </p:nvSpPr>
        <p:spPr/>
        <p:txBody>
          <a:bodyPr>
            <a:normAutofit lnSpcReduction="10000"/>
          </a:bodyPr>
          <a:lstStyle/>
          <a:p>
            <a:pPr>
              <a:lnSpc>
                <a:spcPct val="150000"/>
              </a:lnSpc>
              <a:spcBef>
                <a:spcPts val="600"/>
              </a:spcBef>
            </a:pPr>
            <a:r>
              <a:rPr lang="tr-TR" b="1" dirty="0">
                <a:solidFill>
                  <a:srgbClr val="00B050"/>
                </a:solidFill>
              </a:rPr>
              <a:t>b)</a:t>
            </a:r>
            <a:r>
              <a:rPr lang="tr-TR" dirty="0">
                <a:solidFill>
                  <a:srgbClr val="00B050"/>
                </a:solidFill>
              </a:rPr>
              <a:t> </a:t>
            </a:r>
            <a:r>
              <a:rPr lang="tr-TR" b="1" dirty="0" err="1">
                <a:solidFill>
                  <a:srgbClr val="00B050"/>
                </a:solidFill>
              </a:rPr>
              <a:t>Şavt</a:t>
            </a:r>
            <a:r>
              <a:rPr lang="tr-TR" b="1" dirty="0">
                <a:solidFill>
                  <a:srgbClr val="00B050"/>
                </a:solidFill>
              </a:rPr>
              <a:t> sayısına uyulması. </a:t>
            </a:r>
            <a:r>
              <a:rPr lang="tr-TR" dirty="0"/>
              <a:t>Tavafta </a:t>
            </a:r>
            <a:r>
              <a:rPr lang="tr-TR" dirty="0" err="1"/>
              <a:t>şavt</a:t>
            </a:r>
            <a:r>
              <a:rPr lang="tr-TR" dirty="0"/>
              <a:t> sayısının yedi olduğunda görüş birliği bulunmakla birlikte Hanefî mezhebine göre dördü rükün, üçü </a:t>
            </a:r>
            <a:r>
              <a:rPr lang="tr-TR" dirty="0" err="1"/>
              <a:t>vâcip</a:t>
            </a:r>
            <a:r>
              <a:rPr lang="tr-TR" dirty="0"/>
              <a:t>, diğer üç mezhepte ise tamamı rükün sayılmıştır. </a:t>
            </a:r>
            <a:r>
              <a:rPr lang="tr-TR" dirty="0" err="1"/>
              <a:t>Şavtların</a:t>
            </a:r>
            <a:r>
              <a:rPr lang="tr-TR" dirty="0"/>
              <a:t> sayısında şüpheye düşen kimse </a:t>
            </a:r>
            <a:r>
              <a:rPr lang="tr-TR" dirty="0" err="1"/>
              <a:t>Şâfiî</a:t>
            </a:r>
            <a:r>
              <a:rPr lang="tr-TR" dirty="0"/>
              <a:t> ve Hanbelî mezheplerine göre henüz tavaftan çıkmamışsa yaptığını kesin şekilde bildiği sayı üzerinden hareket eder; tavaftan çıktıktan sonra meydana gelen şüpheyi dikkate almaz. </a:t>
            </a:r>
          </a:p>
        </p:txBody>
      </p:sp>
    </p:spTree>
    <p:extLst>
      <p:ext uri="{BB962C8B-B14F-4D97-AF65-F5344CB8AC3E}">
        <p14:creationId xmlns:p14="http://schemas.microsoft.com/office/powerpoint/2010/main" val="185485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Tavafın Sahih ya da Geçerli Olmasının Şartları</a:t>
            </a:r>
            <a:endParaRPr lang="tr-TR" dirty="0"/>
          </a:p>
        </p:txBody>
      </p:sp>
      <p:sp>
        <p:nvSpPr>
          <p:cNvPr id="3" name="İçerik Yer Tutucusu 2"/>
          <p:cNvSpPr>
            <a:spLocks noGrp="1"/>
          </p:cNvSpPr>
          <p:nvPr>
            <p:ph idx="1"/>
          </p:nvPr>
        </p:nvSpPr>
        <p:spPr/>
        <p:txBody>
          <a:bodyPr/>
          <a:lstStyle/>
          <a:p>
            <a:pPr>
              <a:lnSpc>
                <a:spcPct val="150000"/>
              </a:lnSpc>
              <a:spcBef>
                <a:spcPts val="600"/>
              </a:spcBef>
            </a:pPr>
            <a:r>
              <a:rPr lang="tr-TR" dirty="0"/>
              <a:t>Hanefî mezhebine göre farz veya </a:t>
            </a:r>
            <a:r>
              <a:rPr lang="tr-TR" dirty="0" err="1"/>
              <a:t>vâcip</a:t>
            </a:r>
            <a:r>
              <a:rPr lang="tr-TR" dirty="0"/>
              <a:t> tavaflarda bu konuda şüpheye düşen kimse tavafını iade eder; </a:t>
            </a:r>
            <a:r>
              <a:rPr lang="tr-TR" dirty="0" err="1"/>
              <a:t>nâfile</a:t>
            </a:r>
            <a:r>
              <a:rPr lang="tr-TR" dirty="0"/>
              <a:t> tavaflarda güçlü kanaatine göre davranır. </a:t>
            </a:r>
            <a:r>
              <a:rPr lang="tr-TR" dirty="0" err="1"/>
              <a:t>Mâlikî</a:t>
            </a:r>
            <a:r>
              <a:rPr lang="tr-TR" dirty="0"/>
              <a:t> mezhebinde şöyle bir ayırım yapılmıştır: Her gün tavafta kaç </a:t>
            </a:r>
            <a:r>
              <a:rPr lang="tr-TR" dirty="0" err="1"/>
              <a:t>şavt</a:t>
            </a:r>
            <a:r>
              <a:rPr lang="tr-TR" dirty="0"/>
              <a:t> yaptığında şüpheye düşen bir kimse (</a:t>
            </a:r>
            <a:r>
              <a:rPr lang="tr-TR" dirty="0" err="1"/>
              <a:t>müstenkih</a:t>
            </a:r>
            <a:r>
              <a:rPr lang="tr-TR" dirty="0"/>
              <a:t>) ise tahmin ettiği en yüksek sayı üzerinden, böyle değilse en az sayı üzerinden tavafını tamamlar. </a:t>
            </a:r>
          </a:p>
          <a:p>
            <a:endParaRPr lang="tr-TR" dirty="0"/>
          </a:p>
        </p:txBody>
      </p:sp>
    </p:spTree>
    <p:extLst>
      <p:ext uri="{BB962C8B-B14F-4D97-AF65-F5344CB8AC3E}">
        <p14:creationId xmlns:p14="http://schemas.microsoft.com/office/powerpoint/2010/main" val="1353867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Tavafın Sahih ya da Geçerli Olmasının Şartları</a:t>
            </a:r>
            <a:endParaRPr lang="tr-TR" dirty="0"/>
          </a:p>
        </p:txBody>
      </p:sp>
      <p:sp>
        <p:nvSpPr>
          <p:cNvPr id="3" name="İçerik Yer Tutucusu 2"/>
          <p:cNvSpPr>
            <a:spLocks noGrp="1"/>
          </p:cNvSpPr>
          <p:nvPr>
            <p:ph idx="1"/>
          </p:nvPr>
        </p:nvSpPr>
        <p:spPr/>
        <p:txBody>
          <a:bodyPr/>
          <a:lstStyle/>
          <a:p>
            <a:r>
              <a:rPr lang="tr-TR" b="1" dirty="0" smtClean="0">
                <a:solidFill>
                  <a:srgbClr val="00B050"/>
                </a:solidFill>
              </a:rPr>
              <a:t>c) İbadet niyetiyle yapılması. </a:t>
            </a:r>
            <a:r>
              <a:rPr lang="tr-TR" dirty="0" smtClean="0"/>
              <a:t>Tavaf </a:t>
            </a:r>
            <a:r>
              <a:rPr lang="tr-TR" dirty="0"/>
              <a:t>niyeti olmaksızın Kâbe’nin etrafında </a:t>
            </a:r>
            <a:r>
              <a:rPr lang="tr-TR" dirty="0" smtClean="0"/>
              <a:t>dolaşmak </a:t>
            </a:r>
            <a:r>
              <a:rPr lang="tr-TR" dirty="0"/>
              <a:t>tavaf sayılmaz. </a:t>
            </a:r>
            <a:r>
              <a:rPr lang="tr-TR" dirty="0" err="1"/>
              <a:t>Hanefîler’de</a:t>
            </a:r>
            <a:r>
              <a:rPr lang="tr-TR" dirty="0"/>
              <a:t> tavafın türünü belirtmek şart olmayıp mutlak tavafa niyet yeterlidir. </a:t>
            </a:r>
            <a:r>
              <a:rPr lang="tr-TR" dirty="0" err="1"/>
              <a:t>Mâlikîler</a:t>
            </a:r>
            <a:r>
              <a:rPr lang="tr-TR" dirty="0"/>
              <a:t> hac niyetiyle ihrama girmeyi tavaf için de yeterli görmektedir. </a:t>
            </a:r>
            <a:r>
              <a:rPr lang="tr-TR" dirty="0" err="1"/>
              <a:t>Şâfiîler</a:t>
            </a:r>
            <a:r>
              <a:rPr lang="tr-TR" dirty="0"/>
              <a:t> hac veya umre </a:t>
            </a:r>
            <a:r>
              <a:rPr lang="tr-TR" dirty="0" err="1"/>
              <a:t>menâsikinden</a:t>
            </a:r>
            <a:r>
              <a:rPr lang="tr-TR" dirty="0"/>
              <a:t> olan tavaflar için niyet şartı aramamakta, bunların dışındakiler için niyeti şart koşmaktadır. </a:t>
            </a:r>
            <a:r>
              <a:rPr lang="tr-TR" dirty="0" err="1"/>
              <a:t>Hanbelîler’e</a:t>
            </a:r>
            <a:r>
              <a:rPr lang="tr-TR" dirty="0"/>
              <a:t> göre ziyaret veya </a:t>
            </a:r>
            <a:r>
              <a:rPr lang="tr-TR" dirty="0" err="1"/>
              <a:t>vedâ</a:t>
            </a:r>
            <a:r>
              <a:rPr lang="tr-TR" dirty="0"/>
              <a:t> tavafı gibi tavafın türüne niyet etmek gerekir ve bu niyet ziyaret tavafı için sıhhat </a:t>
            </a:r>
            <a:r>
              <a:rPr lang="tr-TR" dirty="0" smtClean="0"/>
              <a:t>şartıdır.</a:t>
            </a:r>
          </a:p>
          <a:p>
            <a:r>
              <a:rPr lang="tr-TR" b="1" dirty="0" smtClean="0">
                <a:solidFill>
                  <a:srgbClr val="00B050"/>
                </a:solidFill>
              </a:rPr>
              <a:t>d</a:t>
            </a:r>
            <a:r>
              <a:rPr lang="tr-TR" b="1" dirty="0">
                <a:solidFill>
                  <a:srgbClr val="00B050"/>
                </a:solidFill>
              </a:rPr>
              <a:t>) Vakti belirli olan türden ise o vakit içinde yapılması.</a:t>
            </a:r>
          </a:p>
          <a:p>
            <a:endParaRPr lang="tr-TR" dirty="0"/>
          </a:p>
        </p:txBody>
      </p:sp>
    </p:spTree>
    <p:extLst>
      <p:ext uri="{BB962C8B-B14F-4D97-AF65-F5344CB8AC3E}">
        <p14:creationId xmlns:p14="http://schemas.microsoft.com/office/powerpoint/2010/main" val="3767638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Tavafın </a:t>
            </a:r>
            <a:r>
              <a:rPr lang="tr-TR" b="1" dirty="0" smtClean="0">
                <a:solidFill>
                  <a:srgbClr val="C00000"/>
                </a:solidFill>
              </a:rPr>
              <a:t>Vacipleri</a:t>
            </a:r>
            <a:endParaRPr lang="tr-TR" b="1" dirty="0">
              <a:solidFill>
                <a:srgbClr val="C00000"/>
              </a:solidFill>
            </a:endParaRPr>
          </a:p>
        </p:txBody>
      </p:sp>
      <p:sp>
        <p:nvSpPr>
          <p:cNvPr id="3" name="İçerik Yer Tutucusu 2"/>
          <p:cNvSpPr>
            <a:spLocks noGrp="1"/>
          </p:cNvSpPr>
          <p:nvPr>
            <p:ph idx="1"/>
          </p:nvPr>
        </p:nvSpPr>
        <p:spPr/>
        <p:txBody>
          <a:bodyPr>
            <a:normAutofit fontScale="92500"/>
          </a:bodyPr>
          <a:lstStyle/>
          <a:p>
            <a:pPr>
              <a:lnSpc>
                <a:spcPct val="150000"/>
              </a:lnSpc>
              <a:spcBef>
                <a:spcPts val="600"/>
              </a:spcBef>
            </a:pPr>
            <a:r>
              <a:rPr lang="tr-TR" dirty="0"/>
              <a:t>Hanefî mezhebine göre tavafın </a:t>
            </a:r>
            <a:r>
              <a:rPr lang="tr-TR" dirty="0" err="1"/>
              <a:t>vâcipleri</a:t>
            </a:r>
            <a:r>
              <a:rPr lang="tr-TR" dirty="0"/>
              <a:t> şunlardır: </a:t>
            </a:r>
            <a:r>
              <a:rPr lang="tr-TR" b="1" dirty="0">
                <a:solidFill>
                  <a:srgbClr val="00B050"/>
                </a:solidFill>
              </a:rPr>
              <a:t>a) Abdestli olmak. </a:t>
            </a:r>
            <a:r>
              <a:rPr lang="tr-TR" dirty="0" err="1"/>
              <a:t>Mâlikî</a:t>
            </a:r>
            <a:r>
              <a:rPr lang="tr-TR" dirty="0"/>
              <a:t>, </a:t>
            </a:r>
            <a:r>
              <a:rPr lang="tr-TR" dirty="0" err="1"/>
              <a:t>Şâfiî</a:t>
            </a:r>
            <a:r>
              <a:rPr lang="tr-TR" dirty="0"/>
              <a:t> ve Hanbelî mezheplerine göre ise abdest geçerlilik şartıdır. Bu sebeple Hanefî mezhebine göre abdestsiz yapılan tavaf sahih sayılır, ancak ceza gerekir; diğer üç mezhebe göre ise bâtıl olup abdestli olarak iadesi gerekir. </a:t>
            </a:r>
            <a:r>
              <a:rPr lang="tr-TR" dirty="0" err="1"/>
              <a:t>Hanefîler’e</a:t>
            </a:r>
            <a:r>
              <a:rPr lang="tr-TR" dirty="0"/>
              <a:t> göre hacda ziyaret tavafının cünüp halde veya kadınların özel hallerinde yapılması durumunda ceza olarak büyükbaş, abdestsiz yapılması halinde küçükbaş hayvan kesilmesi gerekir. </a:t>
            </a:r>
          </a:p>
        </p:txBody>
      </p:sp>
    </p:spTree>
    <p:extLst>
      <p:ext uri="{BB962C8B-B14F-4D97-AF65-F5344CB8AC3E}">
        <p14:creationId xmlns:p14="http://schemas.microsoft.com/office/powerpoint/2010/main" val="3996916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a:t>
            </a:r>
            <a:r>
              <a:rPr lang="tr-TR" b="1" smtClean="0">
                <a:solidFill>
                  <a:srgbClr val="C00000"/>
                </a:solidFill>
              </a:rPr>
              <a:t>derste neler </a:t>
            </a:r>
            <a:r>
              <a:rPr lang="tr-TR" b="1" dirty="0" smtClean="0">
                <a:solidFill>
                  <a:srgbClr val="C00000"/>
                </a:solidFill>
              </a:rPr>
              <a:t>öğreneceğiz?</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10000"/>
              </a:lnSpc>
              <a:spcBef>
                <a:spcPts val="600"/>
              </a:spcBef>
            </a:pPr>
            <a:r>
              <a:rPr lang="tr-TR" dirty="0" smtClean="0"/>
              <a:t>Bu derste; hac konusu üzerinde duracağız.</a:t>
            </a:r>
          </a:p>
          <a:p>
            <a:pPr>
              <a:lnSpc>
                <a:spcPct val="110000"/>
              </a:lnSpc>
              <a:spcBef>
                <a:spcPts val="600"/>
              </a:spcBef>
            </a:pPr>
            <a:r>
              <a:rPr lang="tr-TR" dirty="0" smtClean="0"/>
              <a:t>Bu bağlamda, hac ibadetini ve haccın şartlarını tanımlayacağız. Daha sonra ihram ve ihram yasakları üzerinde duracağız. Hemen ardından, haccın çeşitleri ve rükünlerinden bahsedeceğiz. </a:t>
            </a:r>
            <a:endParaRPr lang="tr-TR" dirty="0" smtClean="0">
              <a:solidFill>
                <a:srgbClr val="FF0000"/>
              </a:solidFill>
            </a:endParaRPr>
          </a:p>
          <a:p>
            <a:pPr>
              <a:lnSpc>
                <a:spcPct val="110000"/>
              </a:lnSpc>
              <a:spcBef>
                <a:spcPts val="600"/>
              </a:spcBef>
            </a:pPr>
            <a:r>
              <a:rPr lang="tr-TR" dirty="0" smtClean="0"/>
              <a:t>Son olarak ise tavafın sahih </a:t>
            </a:r>
            <a:r>
              <a:rPr lang="tr-TR" dirty="0"/>
              <a:t>ya da </a:t>
            </a:r>
            <a:r>
              <a:rPr lang="tr-TR" dirty="0" smtClean="0"/>
              <a:t>geçerli olmasının şartları, tavafın vacipleri ve </a:t>
            </a:r>
            <a:r>
              <a:rPr lang="tr-TR" smtClean="0"/>
              <a:t>sünnetlerini birlikte gözden geçireceğiz.</a:t>
            </a:r>
            <a:endParaRPr lang="tr-TR" dirty="0" smtClean="0"/>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Tavafın Vacipleri</a:t>
            </a:r>
            <a:endParaRPr lang="tr-TR" dirty="0"/>
          </a:p>
        </p:txBody>
      </p:sp>
      <p:sp>
        <p:nvSpPr>
          <p:cNvPr id="3" name="İçerik Yer Tutucusu 2"/>
          <p:cNvSpPr>
            <a:spLocks noGrp="1"/>
          </p:cNvSpPr>
          <p:nvPr>
            <p:ph idx="1"/>
          </p:nvPr>
        </p:nvSpPr>
        <p:spPr/>
        <p:txBody>
          <a:bodyPr/>
          <a:lstStyle/>
          <a:p>
            <a:pPr>
              <a:lnSpc>
                <a:spcPct val="150000"/>
              </a:lnSpc>
              <a:spcBef>
                <a:spcPts val="600"/>
              </a:spcBef>
            </a:pPr>
            <a:r>
              <a:rPr lang="tr-TR" dirty="0"/>
              <a:t>Umre tavafının cünüp halde veya abdestsiz yapılması durumunda küçükbaş kurban kesilmesi icap eder. Bu tavaflar temiz halde tekrar yapıldığında ceza düşer. </a:t>
            </a:r>
            <a:r>
              <a:rPr lang="tr-TR" dirty="0" err="1"/>
              <a:t>Mânevî</a:t>
            </a:r>
            <a:r>
              <a:rPr lang="tr-TR" dirty="0"/>
              <a:t> temizliği (</a:t>
            </a:r>
            <a:r>
              <a:rPr lang="tr-TR" dirty="0" err="1"/>
              <a:t>hadesten</a:t>
            </a:r>
            <a:r>
              <a:rPr lang="tr-TR" dirty="0"/>
              <a:t> </a:t>
            </a:r>
            <a:r>
              <a:rPr lang="tr-TR" dirty="0" err="1"/>
              <a:t>tahâreti</a:t>
            </a:r>
            <a:r>
              <a:rPr lang="tr-TR" dirty="0"/>
              <a:t>) tavafın geçerlilik şartı sayan diğer üç mezhebe göre ise anılan durumlarda tavaf geçersiz olduğundan ceza ile telâfi edilemez, temiz halde yeniden yapılması gerekir.</a:t>
            </a:r>
          </a:p>
          <a:p>
            <a:endParaRPr lang="tr-TR" dirty="0"/>
          </a:p>
        </p:txBody>
      </p:sp>
    </p:spTree>
    <p:extLst>
      <p:ext uri="{BB962C8B-B14F-4D97-AF65-F5344CB8AC3E}">
        <p14:creationId xmlns:p14="http://schemas.microsoft.com/office/powerpoint/2010/main" val="453602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Tavafın Vacipleri</a:t>
            </a:r>
            <a:endParaRPr lang="tr-TR" dirty="0"/>
          </a:p>
        </p:txBody>
      </p:sp>
      <p:sp>
        <p:nvSpPr>
          <p:cNvPr id="3" name="İçerik Yer Tutucusu 2"/>
          <p:cNvSpPr>
            <a:spLocks noGrp="1"/>
          </p:cNvSpPr>
          <p:nvPr>
            <p:ph idx="1"/>
          </p:nvPr>
        </p:nvSpPr>
        <p:spPr/>
        <p:txBody>
          <a:bodyPr/>
          <a:lstStyle/>
          <a:p>
            <a:pPr>
              <a:lnSpc>
                <a:spcPct val="150000"/>
              </a:lnSpc>
              <a:spcBef>
                <a:spcPts val="600"/>
              </a:spcBef>
            </a:pPr>
            <a:r>
              <a:rPr lang="tr-TR" b="1" dirty="0">
                <a:solidFill>
                  <a:srgbClr val="00B050"/>
                </a:solidFill>
              </a:rPr>
              <a:t>b) Örtülmesi icap eden yerleri örtmek (</a:t>
            </a:r>
            <a:r>
              <a:rPr lang="tr-TR" b="1" dirty="0" err="1">
                <a:solidFill>
                  <a:srgbClr val="00B050"/>
                </a:solidFill>
              </a:rPr>
              <a:t>setr</a:t>
            </a:r>
            <a:r>
              <a:rPr lang="tr-TR" b="1" dirty="0">
                <a:solidFill>
                  <a:srgbClr val="00B050"/>
                </a:solidFill>
              </a:rPr>
              <a:t>-i avret). </a:t>
            </a:r>
            <a:r>
              <a:rPr lang="tr-TR" dirty="0"/>
              <a:t>Diğer üç mezhebe göre geçerlilik </a:t>
            </a:r>
            <a:r>
              <a:rPr lang="tr-TR" dirty="0" smtClean="0"/>
              <a:t>şartıdır.</a:t>
            </a:r>
          </a:p>
          <a:p>
            <a:pPr>
              <a:lnSpc>
                <a:spcPct val="150000"/>
              </a:lnSpc>
              <a:spcBef>
                <a:spcPts val="600"/>
              </a:spcBef>
            </a:pPr>
            <a:r>
              <a:rPr lang="tr-TR" b="1" dirty="0" smtClean="0">
                <a:solidFill>
                  <a:srgbClr val="00B050"/>
                </a:solidFill>
              </a:rPr>
              <a:t>c</a:t>
            </a:r>
            <a:r>
              <a:rPr lang="tr-TR" b="1" dirty="0">
                <a:solidFill>
                  <a:srgbClr val="00B050"/>
                </a:solidFill>
              </a:rPr>
              <a:t>) Tavafa </a:t>
            </a:r>
            <a:r>
              <a:rPr lang="tr-TR" b="1" dirty="0" err="1">
                <a:solidFill>
                  <a:srgbClr val="00B050"/>
                </a:solidFill>
              </a:rPr>
              <a:t>Hacerülesved’den</a:t>
            </a:r>
            <a:r>
              <a:rPr lang="tr-TR" b="1" dirty="0">
                <a:solidFill>
                  <a:srgbClr val="00B050"/>
                </a:solidFill>
              </a:rPr>
              <a:t> başlamak. </a:t>
            </a:r>
            <a:r>
              <a:rPr lang="tr-TR" dirty="0" err="1"/>
              <a:t>Şâfiî</a:t>
            </a:r>
            <a:r>
              <a:rPr lang="tr-TR" dirty="0"/>
              <a:t> ve Hanbelî mezhepleriyle </a:t>
            </a:r>
            <a:r>
              <a:rPr lang="tr-TR" dirty="0" err="1"/>
              <a:t>Mâlikî</a:t>
            </a:r>
            <a:r>
              <a:rPr lang="tr-TR" dirty="0"/>
              <a:t> mezhebindeki bir görüşe ve Hanefî mezhebindeki bir rivayete göre şarttır. Ayrıca Kâbe’nin sağından yürümek de cumhura göre şart, Hanefî mezhebine göre </a:t>
            </a:r>
            <a:r>
              <a:rPr lang="tr-TR" dirty="0" err="1"/>
              <a:t>vâciptir</a:t>
            </a:r>
            <a:r>
              <a:rPr lang="tr-TR" dirty="0"/>
              <a:t>.</a:t>
            </a:r>
          </a:p>
        </p:txBody>
      </p:sp>
    </p:spTree>
    <p:extLst>
      <p:ext uri="{BB962C8B-B14F-4D97-AF65-F5344CB8AC3E}">
        <p14:creationId xmlns:p14="http://schemas.microsoft.com/office/powerpoint/2010/main" val="489837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Tavafın Vacipleri</a:t>
            </a:r>
            <a:endParaRPr lang="tr-TR" dirty="0"/>
          </a:p>
        </p:txBody>
      </p:sp>
      <p:sp>
        <p:nvSpPr>
          <p:cNvPr id="3" name="İçerik Yer Tutucusu 2"/>
          <p:cNvSpPr>
            <a:spLocks noGrp="1"/>
          </p:cNvSpPr>
          <p:nvPr>
            <p:ph idx="1"/>
          </p:nvPr>
        </p:nvSpPr>
        <p:spPr/>
        <p:txBody>
          <a:bodyPr/>
          <a:lstStyle/>
          <a:p>
            <a:r>
              <a:rPr lang="tr-TR" b="1" dirty="0">
                <a:solidFill>
                  <a:srgbClr val="00B050"/>
                </a:solidFill>
              </a:rPr>
              <a:t>d) Gücü yetenlerin yürüyerek tavaf etmesi. </a:t>
            </a:r>
            <a:r>
              <a:rPr lang="tr-TR" dirty="0"/>
              <a:t>Mazeretsiz olarak tahtırevanla veya tekerlekli araçlarla tavaf yapanların ceza kurbanı kesmesi gerekir. Hanbelî mezhebinde de hüküm böyledir. </a:t>
            </a:r>
            <a:r>
              <a:rPr lang="tr-TR" dirty="0" err="1"/>
              <a:t>Mâlikîler’e</a:t>
            </a:r>
            <a:r>
              <a:rPr lang="tr-TR" dirty="0"/>
              <a:t> göre yürüme </a:t>
            </a:r>
            <a:r>
              <a:rPr lang="tr-TR" dirty="0" err="1"/>
              <a:t>vâcip</a:t>
            </a:r>
            <a:r>
              <a:rPr lang="tr-TR" dirty="0"/>
              <a:t> tavafta </a:t>
            </a:r>
            <a:r>
              <a:rPr lang="tr-TR" dirty="0" err="1"/>
              <a:t>vâcip</a:t>
            </a:r>
            <a:r>
              <a:rPr lang="tr-TR" dirty="0"/>
              <a:t>, sünnet tavafta sünnettir. </a:t>
            </a:r>
            <a:r>
              <a:rPr lang="tr-TR" dirty="0" err="1"/>
              <a:t>Şâfiî</a:t>
            </a:r>
            <a:r>
              <a:rPr lang="tr-TR" dirty="0"/>
              <a:t> mezhebine göre ise yürüyerek tavaf etmek sünnettir; terkedilmesinden dolayı ceza </a:t>
            </a:r>
            <a:r>
              <a:rPr lang="tr-TR" dirty="0" smtClean="0"/>
              <a:t>gerekmez.</a:t>
            </a:r>
          </a:p>
          <a:p>
            <a:r>
              <a:rPr lang="tr-TR" b="1" dirty="0" smtClean="0">
                <a:solidFill>
                  <a:srgbClr val="00B050"/>
                </a:solidFill>
              </a:rPr>
              <a:t>e</a:t>
            </a:r>
            <a:r>
              <a:rPr lang="tr-TR" b="1" dirty="0">
                <a:solidFill>
                  <a:srgbClr val="00B050"/>
                </a:solidFill>
              </a:rPr>
              <a:t>) Tavafı </a:t>
            </a:r>
            <a:r>
              <a:rPr lang="tr-TR" b="1" dirty="0" err="1">
                <a:solidFill>
                  <a:srgbClr val="00B050"/>
                </a:solidFill>
              </a:rPr>
              <a:t>Hatîm</a:t>
            </a:r>
            <a:r>
              <a:rPr lang="tr-TR" b="1" dirty="0">
                <a:solidFill>
                  <a:srgbClr val="00B050"/>
                </a:solidFill>
              </a:rPr>
              <a:t> veya </a:t>
            </a:r>
            <a:r>
              <a:rPr lang="tr-TR" b="1" dirty="0" err="1">
                <a:solidFill>
                  <a:srgbClr val="00B050"/>
                </a:solidFill>
              </a:rPr>
              <a:t>Hicr</a:t>
            </a:r>
            <a:r>
              <a:rPr lang="tr-TR" b="1" dirty="0">
                <a:solidFill>
                  <a:srgbClr val="00B050"/>
                </a:solidFill>
              </a:rPr>
              <a:t> denilen açıklığın dışından dolaşarak yapmak. </a:t>
            </a:r>
            <a:r>
              <a:rPr lang="tr-TR" dirty="0"/>
              <a:t>Diğer üç mezhebe göre bu geçerlilik şartıdır.</a:t>
            </a:r>
          </a:p>
        </p:txBody>
      </p:sp>
    </p:spTree>
    <p:extLst>
      <p:ext uri="{BB962C8B-B14F-4D97-AF65-F5344CB8AC3E}">
        <p14:creationId xmlns:p14="http://schemas.microsoft.com/office/powerpoint/2010/main" val="3782656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Tavafın Vacipleri</a:t>
            </a:r>
            <a:endParaRPr lang="tr-TR" dirty="0"/>
          </a:p>
        </p:txBody>
      </p:sp>
      <p:sp>
        <p:nvSpPr>
          <p:cNvPr id="3" name="İçerik Yer Tutucusu 2"/>
          <p:cNvSpPr>
            <a:spLocks noGrp="1"/>
          </p:cNvSpPr>
          <p:nvPr>
            <p:ph idx="1"/>
          </p:nvPr>
        </p:nvSpPr>
        <p:spPr/>
        <p:txBody>
          <a:bodyPr>
            <a:normAutofit fontScale="92500"/>
          </a:bodyPr>
          <a:lstStyle/>
          <a:p>
            <a:pPr>
              <a:lnSpc>
                <a:spcPct val="150000"/>
              </a:lnSpc>
              <a:spcBef>
                <a:spcPts val="600"/>
              </a:spcBef>
            </a:pPr>
            <a:r>
              <a:rPr lang="tr-TR" b="1" dirty="0">
                <a:solidFill>
                  <a:srgbClr val="00B050"/>
                </a:solidFill>
              </a:rPr>
              <a:t>f) Bütün tavaflardan sonra iki </a:t>
            </a:r>
            <a:r>
              <a:rPr lang="tr-TR" b="1" dirty="0" err="1">
                <a:solidFill>
                  <a:srgbClr val="00B050"/>
                </a:solidFill>
              </a:rPr>
              <a:t>rek‘at</a:t>
            </a:r>
            <a:r>
              <a:rPr lang="tr-TR" b="1" dirty="0">
                <a:solidFill>
                  <a:srgbClr val="00B050"/>
                </a:solidFill>
              </a:rPr>
              <a:t> namaz kılmak. </a:t>
            </a:r>
            <a:r>
              <a:rPr lang="tr-TR" dirty="0" err="1"/>
              <a:t>Şâfiî</a:t>
            </a:r>
            <a:r>
              <a:rPr lang="tr-TR" dirty="0"/>
              <a:t> ve </a:t>
            </a:r>
            <a:r>
              <a:rPr lang="tr-TR" dirty="0" err="1"/>
              <a:t>Hanbelîler’e</a:t>
            </a:r>
            <a:r>
              <a:rPr lang="tr-TR" dirty="0"/>
              <a:t> göre sünnettir ve tavaftan sonra kılınan farz namaz bu namazın yerini tutar. </a:t>
            </a:r>
            <a:r>
              <a:rPr lang="tr-TR" dirty="0" err="1"/>
              <a:t>Mâlikî</a:t>
            </a:r>
            <a:r>
              <a:rPr lang="tr-TR" dirty="0"/>
              <a:t> mezhebinde ise bu namaz </a:t>
            </a:r>
            <a:r>
              <a:rPr lang="tr-TR" dirty="0" err="1"/>
              <a:t>vâcip</a:t>
            </a:r>
            <a:r>
              <a:rPr lang="tr-TR" dirty="0"/>
              <a:t> tavafta </a:t>
            </a:r>
            <a:r>
              <a:rPr lang="tr-TR" dirty="0" err="1"/>
              <a:t>vâcip</a:t>
            </a:r>
            <a:r>
              <a:rPr lang="tr-TR" dirty="0"/>
              <a:t>, sünnet tavafta sünnettir. Bu namazın tavafın ardından hiç ara verilmeden kılınması </a:t>
            </a:r>
            <a:r>
              <a:rPr lang="tr-TR" dirty="0" err="1"/>
              <a:t>müstehaptır</a:t>
            </a:r>
            <a:r>
              <a:rPr lang="tr-TR" dirty="0"/>
              <a:t>. Arada tavaf namazını kılmadan peş peşe tavaf yapmak ise mekruhtur. Tavaf namazını </a:t>
            </a:r>
            <a:r>
              <a:rPr lang="tr-TR" dirty="0" err="1"/>
              <a:t>Makām</a:t>
            </a:r>
            <a:r>
              <a:rPr lang="tr-TR" dirty="0"/>
              <a:t>-ı </a:t>
            </a:r>
            <a:r>
              <a:rPr lang="tr-TR" dirty="0" err="1"/>
              <a:t>İbrâhim’in</a:t>
            </a:r>
            <a:r>
              <a:rPr lang="tr-TR" dirty="0"/>
              <a:t> arkasında kılmak </a:t>
            </a:r>
            <a:r>
              <a:rPr lang="tr-TR" dirty="0" err="1"/>
              <a:t>müstehaptır</a:t>
            </a:r>
            <a:r>
              <a:rPr lang="tr-TR" dirty="0"/>
              <a:t>. Harem bölgesi dışında kılmak ise mekruhtur. </a:t>
            </a:r>
          </a:p>
        </p:txBody>
      </p:sp>
    </p:spTree>
    <p:extLst>
      <p:ext uri="{BB962C8B-B14F-4D97-AF65-F5344CB8AC3E}">
        <p14:creationId xmlns:p14="http://schemas.microsoft.com/office/powerpoint/2010/main" val="15781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Tavafın Vacipleri</a:t>
            </a:r>
            <a:endParaRPr lang="tr-TR" dirty="0"/>
          </a:p>
        </p:txBody>
      </p:sp>
      <p:sp>
        <p:nvSpPr>
          <p:cNvPr id="3" name="İçerik Yer Tutucusu 2"/>
          <p:cNvSpPr>
            <a:spLocks noGrp="1"/>
          </p:cNvSpPr>
          <p:nvPr>
            <p:ph idx="1"/>
          </p:nvPr>
        </p:nvSpPr>
        <p:spPr/>
        <p:txBody>
          <a:bodyPr/>
          <a:lstStyle/>
          <a:p>
            <a:pPr>
              <a:lnSpc>
                <a:spcPct val="150000"/>
              </a:lnSpc>
              <a:spcBef>
                <a:spcPts val="600"/>
              </a:spcBef>
            </a:pPr>
            <a:r>
              <a:rPr lang="tr-TR" dirty="0" err="1"/>
              <a:t>Hanefîler’e</a:t>
            </a:r>
            <a:r>
              <a:rPr lang="tr-TR" dirty="0"/>
              <a:t> göre </a:t>
            </a:r>
            <a:r>
              <a:rPr lang="tr-TR" dirty="0" err="1"/>
              <a:t>kerâhet</a:t>
            </a:r>
            <a:r>
              <a:rPr lang="tr-TR" dirty="0"/>
              <a:t> vaktinde tavaf namazını kılmak mekruhtur, </a:t>
            </a:r>
            <a:r>
              <a:rPr lang="tr-TR" dirty="0" err="1"/>
              <a:t>Şâfiîler’e</a:t>
            </a:r>
            <a:r>
              <a:rPr lang="tr-TR" dirty="0"/>
              <a:t> göre değildir. Tavaf namazında </a:t>
            </a:r>
            <a:r>
              <a:rPr lang="tr-TR" dirty="0" err="1"/>
              <a:t>Kâfirûn</a:t>
            </a:r>
            <a:r>
              <a:rPr lang="tr-TR" dirty="0"/>
              <a:t> ve İhlâs </a:t>
            </a:r>
            <a:r>
              <a:rPr lang="tr-TR" dirty="0" err="1"/>
              <a:t>sûrelerinin</a:t>
            </a:r>
            <a:r>
              <a:rPr lang="tr-TR" dirty="0"/>
              <a:t> okunması sünnettir (</a:t>
            </a:r>
            <a:r>
              <a:rPr lang="tr-TR" dirty="0" err="1"/>
              <a:t>Tirmizî</a:t>
            </a:r>
            <a:r>
              <a:rPr lang="tr-TR" dirty="0"/>
              <a:t>, “</a:t>
            </a:r>
            <a:r>
              <a:rPr lang="tr-TR" dirty="0" err="1"/>
              <a:t>Ḥac</a:t>
            </a:r>
            <a:r>
              <a:rPr lang="tr-TR" dirty="0"/>
              <a:t>”, 43). Tavaf namazı dışında tavafın </a:t>
            </a:r>
            <a:r>
              <a:rPr lang="tr-TR" dirty="0" err="1"/>
              <a:t>vâciplerinden</a:t>
            </a:r>
            <a:r>
              <a:rPr lang="tr-TR" dirty="0"/>
              <a:t> biri mazeretsiz terkedilirse ceza gerekir, fakat tavaf sahih olur. Tavaf yeniden yapılırsa ceza düşer. Tavaf namazının terki hac için eksiklik sayılmaz ve bundan dolayı ceza gerekmez.</a:t>
            </a:r>
          </a:p>
        </p:txBody>
      </p:sp>
    </p:spTree>
    <p:extLst>
      <p:ext uri="{BB962C8B-B14F-4D97-AF65-F5344CB8AC3E}">
        <p14:creationId xmlns:p14="http://schemas.microsoft.com/office/powerpoint/2010/main" val="2941829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Tavafın Sünnetleri</a:t>
            </a:r>
            <a:endParaRPr lang="tr-TR" b="1" dirty="0">
              <a:solidFill>
                <a:srgbClr val="C00000"/>
              </a:solidFill>
            </a:endParaRPr>
          </a:p>
        </p:txBody>
      </p:sp>
      <p:sp>
        <p:nvSpPr>
          <p:cNvPr id="3" name="İçerik Yer Tutucusu 2"/>
          <p:cNvSpPr>
            <a:spLocks noGrp="1"/>
          </p:cNvSpPr>
          <p:nvPr>
            <p:ph idx="1"/>
          </p:nvPr>
        </p:nvSpPr>
        <p:spPr/>
        <p:txBody>
          <a:bodyPr/>
          <a:lstStyle/>
          <a:p>
            <a:r>
              <a:rPr lang="tr-TR" dirty="0" smtClean="0"/>
              <a:t>Necasetten taharet.</a:t>
            </a:r>
          </a:p>
          <a:p>
            <a:r>
              <a:rPr lang="tr-TR" dirty="0" smtClean="0"/>
              <a:t>Tavafa </a:t>
            </a:r>
            <a:r>
              <a:rPr lang="tr-TR" dirty="0"/>
              <a:t>başlarken </a:t>
            </a:r>
            <a:r>
              <a:rPr lang="tr-TR" dirty="0" err="1"/>
              <a:t>Rüknü’l-Yemani</a:t>
            </a:r>
            <a:r>
              <a:rPr lang="tr-TR" dirty="0"/>
              <a:t> tarafından </a:t>
            </a:r>
            <a:r>
              <a:rPr lang="tr-TR" dirty="0" smtClean="0"/>
              <a:t>başlamak.</a:t>
            </a:r>
          </a:p>
          <a:p>
            <a:r>
              <a:rPr lang="tr-TR" dirty="0" smtClean="0"/>
              <a:t>Her </a:t>
            </a:r>
            <a:r>
              <a:rPr lang="tr-TR" dirty="0" err="1"/>
              <a:t>şavtın</a:t>
            </a:r>
            <a:r>
              <a:rPr lang="tr-TR" dirty="0"/>
              <a:t> sonunda istilam yapmak.</a:t>
            </a:r>
          </a:p>
        </p:txBody>
      </p:sp>
    </p:spTree>
    <p:extLst>
      <p:ext uri="{BB962C8B-B14F-4D97-AF65-F5344CB8AC3E}">
        <p14:creationId xmlns:p14="http://schemas.microsoft.com/office/powerpoint/2010/main" val="79104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Hac</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spcBef>
                <a:spcPts val="600"/>
              </a:spcBef>
            </a:pPr>
            <a:r>
              <a:rPr lang="tr-TR" dirty="0"/>
              <a:t>Hac </a:t>
            </a:r>
            <a:r>
              <a:rPr lang="tr-TR" dirty="0" smtClean="0"/>
              <a:t>kelimesi, </a:t>
            </a:r>
            <a:r>
              <a:rPr lang="tr-TR" dirty="0"/>
              <a:t>sözlükte kastetmek manasına </a:t>
            </a:r>
            <a:r>
              <a:rPr lang="tr-TR" dirty="0" smtClean="0"/>
              <a:t>gelmektedir.</a:t>
            </a:r>
          </a:p>
          <a:p>
            <a:pPr>
              <a:lnSpc>
                <a:spcPct val="150000"/>
              </a:lnSpc>
              <a:spcBef>
                <a:spcPts val="600"/>
              </a:spcBef>
            </a:pPr>
            <a:r>
              <a:rPr lang="tr-TR" dirty="0" smtClean="0"/>
              <a:t>Terim </a:t>
            </a:r>
            <a:r>
              <a:rPr lang="tr-TR" dirty="0"/>
              <a:t>anlamı ise Mekke şehrinde bulunan ve kutsal kabul edilen Kâbe’yi ve civarındaki özel yerleri, belirli bir vakit içerisinde ziyaret etmek ve yapılması gereken diğer </a:t>
            </a:r>
            <a:r>
              <a:rPr lang="tr-TR" dirty="0" err="1"/>
              <a:t>menâsikleri</a:t>
            </a:r>
            <a:r>
              <a:rPr lang="tr-TR" dirty="0"/>
              <a:t> yerine getirmektir. İslam’ın beş esasından birisidir ve hicretin 9. Yılında farz kılınmıştır. </a:t>
            </a:r>
            <a:endParaRPr lang="tr-TR" dirty="0" smtClean="0"/>
          </a:p>
        </p:txBody>
      </p:sp>
    </p:spTree>
    <p:extLst>
      <p:ext uri="{BB962C8B-B14F-4D97-AF65-F5344CB8AC3E}">
        <p14:creationId xmlns:p14="http://schemas.microsoft.com/office/powerpoint/2010/main" val="14206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2"/>
          </a:xfrm>
        </p:spPr>
        <p:txBody>
          <a:bodyPr/>
          <a:lstStyle/>
          <a:p>
            <a:r>
              <a:rPr lang="tr-TR" b="1" dirty="0" smtClean="0">
                <a:solidFill>
                  <a:srgbClr val="C00000"/>
                </a:solidFill>
              </a:rPr>
              <a:t>Hac</a:t>
            </a:r>
            <a:endParaRPr lang="tr-TR" b="1" dirty="0">
              <a:solidFill>
                <a:srgbClr val="C00000"/>
              </a:solidFill>
            </a:endParaRPr>
          </a:p>
        </p:txBody>
      </p:sp>
      <p:sp>
        <p:nvSpPr>
          <p:cNvPr id="3" name="İçerik Yer Tutucusu 2"/>
          <p:cNvSpPr>
            <a:spLocks noGrp="1"/>
          </p:cNvSpPr>
          <p:nvPr>
            <p:ph idx="1"/>
          </p:nvPr>
        </p:nvSpPr>
        <p:spPr>
          <a:xfrm>
            <a:off x="838200" y="1347019"/>
            <a:ext cx="10515600" cy="4829944"/>
          </a:xfrm>
        </p:spPr>
        <p:txBody>
          <a:bodyPr>
            <a:normAutofit/>
          </a:bodyPr>
          <a:lstStyle/>
          <a:p>
            <a:pPr>
              <a:lnSpc>
                <a:spcPct val="150000"/>
              </a:lnSpc>
              <a:spcBef>
                <a:spcPts val="600"/>
              </a:spcBef>
            </a:pPr>
            <a:r>
              <a:rPr lang="tr-TR" dirty="0" smtClean="0"/>
              <a:t>Hac, hem </a:t>
            </a:r>
            <a:r>
              <a:rPr lang="tr-TR" dirty="0"/>
              <a:t>mal hem beden ile yapılan bir ibadettir. Hükmü </a:t>
            </a:r>
            <a:r>
              <a:rPr lang="tr-TR" dirty="0" err="1"/>
              <a:t>nasslar</a:t>
            </a:r>
            <a:r>
              <a:rPr lang="tr-TR" dirty="0"/>
              <a:t> </a:t>
            </a:r>
            <a:r>
              <a:rPr lang="tr-TR" dirty="0" smtClean="0"/>
              <a:t>ile </a:t>
            </a:r>
            <a:r>
              <a:rPr lang="tr-TR" dirty="0"/>
              <a:t>sabit olup farzdır. Hükmü konusunda fakihler arasında ihtilaf yoktur. Gücü </a:t>
            </a:r>
            <a:r>
              <a:rPr lang="tr-TR" dirty="0" smtClean="0"/>
              <a:t>yeten, </a:t>
            </a:r>
            <a:r>
              <a:rPr lang="tr-TR" dirty="0"/>
              <a:t>yani hem sağlık hem maddi açıdan imkânı bulunan kimsenin ömründe bir defa haccetmesi farzdır.</a:t>
            </a:r>
          </a:p>
        </p:txBody>
      </p:sp>
    </p:spTree>
    <p:extLst>
      <p:ext uri="{BB962C8B-B14F-4D97-AF65-F5344CB8AC3E}">
        <p14:creationId xmlns:p14="http://schemas.microsoft.com/office/powerpoint/2010/main" val="42218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Hac</a:t>
            </a:r>
            <a:endParaRPr lang="tr-TR" dirty="0"/>
          </a:p>
        </p:txBody>
      </p:sp>
      <p:sp>
        <p:nvSpPr>
          <p:cNvPr id="3" name="İçerik Yer Tutucusu 2"/>
          <p:cNvSpPr>
            <a:spLocks noGrp="1"/>
          </p:cNvSpPr>
          <p:nvPr>
            <p:ph idx="1"/>
          </p:nvPr>
        </p:nvSpPr>
        <p:spPr>
          <a:xfrm>
            <a:off x="838200" y="1396181"/>
            <a:ext cx="10515600" cy="4780782"/>
          </a:xfrm>
        </p:spPr>
        <p:txBody>
          <a:bodyPr/>
          <a:lstStyle/>
          <a:p>
            <a:pPr>
              <a:lnSpc>
                <a:spcPct val="150000"/>
              </a:lnSpc>
              <a:spcBef>
                <a:spcPts val="600"/>
              </a:spcBef>
            </a:pPr>
            <a:r>
              <a:rPr lang="tr-TR" dirty="0"/>
              <a:t>Kâbe’yi ziyaret ile ilgili diğer diğer ibadet ise “umre” </a:t>
            </a:r>
            <a:r>
              <a:rPr lang="tr-TR" dirty="0" err="1"/>
              <a:t>dir</a:t>
            </a:r>
            <a:r>
              <a:rPr lang="tr-TR" dirty="0"/>
              <a:t>. Kâbe’yi ziyaret belirli bir zaman içerisinde ise gerçekleştiriyorsa ve Arafat vakfesi yapılıyorsa Hac, belirli bir zamana bağlı olmaksızın Arafat vakfesi olmadan yapılırsa umre ibadeti olmaktadır. Hac ile umre ibadetini birbirinden ayırmak için hac ibadetine </a:t>
            </a:r>
            <a:r>
              <a:rPr lang="tr-TR" b="1" dirty="0">
                <a:solidFill>
                  <a:srgbClr val="00B050"/>
                </a:solidFill>
              </a:rPr>
              <a:t>“</a:t>
            </a:r>
            <a:r>
              <a:rPr lang="tr-TR" b="1" dirty="0" err="1">
                <a:solidFill>
                  <a:srgbClr val="00B050"/>
                </a:solidFill>
              </a:rPr>
              <a:t>hacc</a:t>
            </a:r>
            <a:r>
              <a:rPr lang="tr-TR" b="1" dirty="0">
                <a:solidFill>
                  <a:srgbClr val="00B050"/>
                </a:solidFill>
              </a:rPr>
              <a:t>-ı </a:t>
            </a:r>
            <a:r>
              <a:rPr lang="tr-TR" b="1" dirty="0" err="1">
                <a:solidFill>
                  <a:srgbClr val="00B050"/>
                </a:solidFill>
              </a:rPr>
              <a:t>ekber</a:t>
            </a:r>
            <a:r>
              <a:rPr lang="tr-TR" b="1" dirty="0">
                <a:solidFill>
                  <a:srgbClr val="00B050"/>
                </a:solidFill>
              </a:rPr>
              <a:t>” </a:t>
            </a:r>
            <a:r>
              <a:rPr lang="tr-TR" dirty="0"/>
              <a:t>umreye ise </a:t>
            </a:r>
            <a:r>
              <a:rPr lang="tr-TR" b="1" dirty="0">
                <a:solidFill>
                  <a:srgbClr val="00B050"/>
                </a:solidFill>
              </a:rPr>
              <a:t>“haccı- </a:t>
            </a:r>
            <a:r>
              <a:rPr lang="tr-TR" b="1" dirty="0" err="1">
                <a:solidFill>
                  <a:srgbClr val="00B050"/>
                </a:solidFill>
              </a:rPr>
              <a:t>asgar</a:t>
            </a:r>
            <a:r>
              <a:rPr lang="tr-TR" b="1" dirty="0">
                <a:solidFill>
                  <a:srgbClr val="00B050"/>
                </a:solidFill>
              </a:rPr>
              <a:t>” </a:t>
            </a:r>
            <a:r>
              <a:rPr lang="tr-TR" dirty="0"/>
              <a:t>denilmektedir. </a:t>
            </a:r>
          </a:p>
        </p:txBody>
      </p:sp>
    </p:spTree>
    <p:extLst>
      <p:ext uri="{BB962C8B-B14F-4D97-AF65-F5344CB8AC3E}">
        <p14:creationId xmlns:p14="http://schemas.microsoft.com/office/powerpoint/2010/main" val="428378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93404"/>
          </a:xfrm>
        </p:spPr>
        <p:txBody>
          <a:bodyPr/>
          <a:lstStyle/>
          <a:p>
            <a:r>
              <a:rPr lang="tr-TR" b="1" dirty="0" smtClean="0">
                <a:solidFill>
                  <a:srgbClr val="C00000"/>
                </a:solidFill>
              </a:rPr>
              <a:t>Haccın Şartları</a:t>
            </a:r>
            <a:endParaRPr lang="tr-TR" dirty="0"/>
          </a:p>
        </p:txBody>
      </p:sp>
      <p:sp>
        <p:nvSpPr>
          <p:cNvPr id="3" name="İçerik Yer Tutucusu 2"/>
          <p:cNvSpPr>
            <a:spLocks noGrp="1"/>
          </p:cNvSpPr>
          <p:nvPr>
            <p:ph idx="1"/>
          </p:nvPr>
        </p:nvSpPr>
        <p:spPr>
          <a:xfrm>
            <a:off x="838200" y="1327355"/>
            <a:ext cx="10515600" cy="4849608"/>
          </a:xfrm>
        </p:spPr>
        <p:txBody>
          <a:bodyPr>
            <a:normAutofit/>
          </a:bodyPr>
          <a:lstStyle/>
          <a:p>
            <a:pPr>
              <a:lnSpc>
                <a:spcPct val="150000"/>
              </a:lnSpc>
              <a:spcBef>
                <a:spcPts val="600"/>
              </a:spcBef>
            </a:pPr>
            <a:r>
              <a:rPr lang="tr-TR" b="1" dirty="0">
                <a:solidFill>
                  <a:srgbClr val="00B050"/>
                </a:solidFill>
              </a:rPr>
              <a:t>Yükümlülük </a:t>
            </a:r>
            <a:r>
              <a:rPr lang="tr-TR" b="1" dirty="0" smtClean="0">
                <a:solidFill>
                  <a:srgbClr val="00B050"/>
                </a:solidFill>
              </a:rPr>
              <a:t>Şartları</a:t>
            </a:r>
          </a:p>
          <a:p>
            <a:pPr>
              <a:lnSpc>
                <a:spcPct val="150000"/>
              </a:lnSpc>
              <a:spcBef>
                <a:spcPts val="600"/>
              </a:spcBef>
            </a:pPr>
            <a:r>
              <a:rPr lang="tr-TR" dirty="0" smtClean="0"/>
              <a:t>Müslüman olmak.</a:t>
            </a:r>
          </a:p>
          <a:p>
            <a:pPr>
              <a:lnSpc>
                <a:spcPct val="150000"/>
              </a:lnSpc>
              <a:spcBef>
                <a:spcPts val="600"/>
              </a:spcBef>
            </a:pPr>
            <a:r>
              <a:rPr lang="tr-TR" dirty="0" smtClean="0"/>
              <a:t>Akıllı olmak.</a:t>
            </a:r>
          </a:p>
          <a:p>
            <a:pPr>
              <a:lnSpc>
                <a:spcPct val="150000"/>
              </a:lnSpc>
              <a:spcBef>
                <a:spcPts val="600"/>
              </a:spcBef>
            </a:pPr>
            <a:r>
              <a:rPr lang="tr-TR" dirty="0" smtClean="0"/>
              <a:t>Ergenlik </a:t>
            </a:r>
            <a:r>
              <a:rPr lang="tr-TR" dirty="0"/>
              <a:t>çağına </a:t>
            </a:r>
            <a:r>
              <a:rPr lang="tr-TR" dirty="0" smtClean="0"/>
              <a:t>ulaşmak.</a:t>
            </a:r>
          </a:p>
          <a:p>
            <a:pPr>
              <a:lnSpc>
                <a:spcPct val="150000"/>
              </a:lnSpc>
              <a:spcBef>
                <a:spcPts val="600"/>
              </a:spcBef>
            </a:pPr>
            <a:r>
              <a:rPr lang="tr-TR" dirty="0" err="1" smtClean="0"/>
              <a:t>İstitaat</a:t>
            </a:r>
            <a:r>
              <a:rPr lang="tr-TR" dirty="0" smtClean="0"/>
              <a:t> </a:t>
            </a:r>
            <a:r>
              <a:rPr lang="tr-TR" dirty="0"/>
              <a:t>(beden sağlığı ve maddi yeterlilik)</a:t>
            </a:r>
          </a:p>
        </p:txBody>
      </p:sp>
    </p:spTree>
    <p:extLst>
      <p:ext uri="{BB962C8B-B14F-4D97-AF65-F5344CB8AC3E}">
        <p14:creationId xmlns:p14="http://schemas.microsoft.com/office/powerpoint/2010/main" val="278298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91727"/>
          </a:xfrm>
        </p:spPr>
        <p:txBody>
          <a:bodyPr/>
          <a:lstStyle/>
          <a:p>
            <a:r>
              <a:rPr lang="tr-TR" b="1" dirty="0">
                <a:solidFill>
                  <a:srgbClr val="C00000"/>
                </a:solidFill>
              </a:rPr>
              <a:t>Haccın Şartları</a:t>
            </a:r>
          </a:p>
        </p:txBody>
      </p:sp>
      <p:sp>
        <p:nvSpPr>
          <p:cNvPr id="3" name="İçerik Yer Tutucusu 2"/>
          <p:cNvSpPr>
            <a:spLocks noGrp="1"/>
          </p:cNvSpPr>
          <p:nvPr>
            <p:ph idx="1"/>
          </p:nvPr>
        </p:nvSpPr>
        <p:spPr>
          <a:xfrm>
            <a:off x="838200" y="1356852"/>
            <a:ext cx="10515600" cy="4820111"/>
          </a:xfrm>
        </p:spPr>
        <p:txBody>
          <a:bodyPr>
            <a:normAutofit fontScale="92500" lnSpcReduction="20000"/>
          </a:bodyPr>
          <a:lstStyle/>
          <a:p>
            <a:pPr>
              <a:lnSpc>
                <a:spcPct val="150000"/>
              </a:lnSpc>
              <a:spcBef>
                <a:spcPts val="600"/>
              </a:spcBef>
            </a:pPr>
            <a:r>
              <a:rPr lang="tr-TR" b="1" dirty="0">
                <a:solidFill>
                  <a:srgbClr val="00B050"/>
                </a:solidFill>
              </a:rPr>
              <a:t>Eda </a:t>
            </a:r>
            <a:r>
              <a:rPr lang="tr-TR" b="1" dirty="0" smtClean="0">
                <a:solidFill>
                  <a:srgbClr val="00B050"/>
                </a:solidFill>
              </a:rPr>
              <a:t>Şartları</a:t>
            </a:r>
          </a:p>
          <a:p>
            <a:pPr>
              <a:lnSpc>
                <a:spcPct val="150000"/>
              </a:lnSpc>
              <a:spcBef>
                <a:spcPts val="600"/>
              </a:spcBef>
            </a:pPr>
            <a:r>
              <a:rPr lang="tr-TR" dirty="0" smtClean="0"/>
              <a:t>Sağlıklı olmak.</a:t>
            </a:r>
          </a:p>
          <a:p>
            <a:pPr>
              <a:lnSpc>
                <a:spcPct val="150000"/>
              </a:lnSpc>
              <a:spcBef>
                <a:spcPts val="600"/>
              </a:spcBef>
            </a:pPr>
            <a:r>
              <a:rPr lang="tr-TR" dirty="0" smtClean="0"/>
              <a:t>Yol güvenliği.</a:t>
            </a:r>
          </a:p>
          <a:p>
            <a:pPr>
              <a:lnSpc>
                <a:spcPct val="150000"/>
              </a:lnSpc>
              <a:spcBef>
                <a:spcPts val="600"/>
              </a:spcBef>
            </a:pPr>
            <a:r>
              <a:rPr lang="tr-TR" dirty="0" smtClean="0"/>
              <a:t>Arızı </a:t>
            </a:r>
            <a:r>
              <a:rPr lang="tr-TR" dirty="0"/>
              <a:t>bir engelin bulunmaması (Tutukluluk, yurt dışı yasağı vb</a:t>
            </a:r>
            <a:r>
              <a:rPr lang="tr-TR" dirty="0" smtClean="0"/>
              <a:t>.)</a:t>
            </a:r>
          </a:p>
          <a:p>
            <a:pPr>
              <a:lnSpc>
                <a:spcPct val="150000"/>
              </a:lnSpc>
              <a:spcBef>
                <a:spcPts val="600"/>
              </a:spcBef>
            </a:pPr>
            <a:r>
              <a:rPr lang="tr-TR" dirty="0" smtClean="0"/>
              <a:t>Kadınlara </a:t>
            </a:r>
            <a:r>
              <a:rPr lang="tr-TR" dirty="0"/>
              <a:t>özel iki hal (Hanefilere göre kadınlar tek başlarına uzun yolculuğa çıkamaz yanlarında bir mahremi bulunması gerekir. Şafi mezhebine göre ise yol güvenliği sağlanıyorsa çıkabilirler. İkinci şart ise boşanma ya da vefat </a:t>
            </a:r>
            <a:r>
              <a:rPr lang="tr-TR" dirty="0" err="1"/>
              <a:t>iddeti</a:t>
            </a:r>
            <a:r>
              <a:rPr lang="tr-TR" dirty="0"/>
              <a:t> bekleyen kadının </a:t>
            </a:r>
            <a:r>
              <a:rPr lang="tr-TR" dirty="0" err="1"/>
              <a:t>iddet</a:t>
            </a:r>
            <a:r>
              <a:rPr lang="tr-TR" dirty="0"/>
              <a:t> süresi bitmiş olması gerekmektedir.</a:t>
            </a:r>
          </a:p>
        </p:txBody>
      </p:sp>
    </p:spTree>
    <p:extLst>
      <p:ext uri="{BB962C8B-B14F-4D97-AF65-F5344CB8AC3E}">
        <p14:creationId xmlns:p14="http://schemas.microsoft.com/office/powerpoint/2010/main" val="4125849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Haccın Şartları</a:t>
            </a:r>
            <a:endParaRPr lang="tr-TR" dirty="0"/>
          </a:p>
        </p:txBody>
      </p:sp>
      <p:sp>
        <p:nvSpPr>
          <p:cNvPr id="3" name="İçerik Yer Tutucusu 2"/>
          <p:cNvSpPr>
            <a:spLocks noGrp="1"/>
          </p:cNvSpPr>
          <p:nvPr>
            <p:ph idx="1"/>
          </p:nvPr>
        </p:nvSpPr>
        <p:spPr>
          <a:xfrm>
            <a:off x="838200" y="1347019"/>
            <a:ext cx="10515600" cy="4829944"/>
          </a:xfrm>
        </p:spPr>
        <p:txBody>
          <a:bodyPr>
            <a:normAutofit/>
          </a:bodyPr>
          <a:lstStyle/>
          <a:p>
            <a:pPr>
              <a:lnSpc>
                <a:spcPct val="150000"/>
              </a:lnSpc>
              <a:spcBef>
                <a:spcPts val="600"/>
              </a:spcBef>
            </a:pPr>
            <a:r>
              <a:rPr lang="tr-TR" b="1" dirty="0">
                <a:solidFill>
                  <a:srgbClr val="00B050"/>
                </a:solidFill>
              </a:rPr>
              <a:t>Geçerlilik </a:t>
            </a:r>
            <a:r>
              <a:rPr lang="tr-TR" b="1" dirty="0" smtClean="0">
                <a:solidFill>
                  <a:srgbClr val="00B050"/>
                </a:solidFill>
              </a:rPr>
              <a:t>Şartları</a:t>
            </a:r>
          </a:p>
          <a:p>
            <a:pPr>
              <a:lnSpc>
                <a:spcPct val="150000"/>
              </a:lnSpc>
              <a:spcBef>
                <a:spcPts val="600"/>
              </a:spcBef>
            </a:pPr>
            <a:r>
              <a:rPr lang="tr-TR" dirty="0" smtClean="0"/>
              <a:t>İhram</a:t>
            </a:r>
          </a:p>
          <a:p>
            <a:pPr>
              <a:lnSpc>
                <a:spcPct val="150000"/>
              </a:lnSpc>
              <a:spcBef>
                <a:spcPts val="600"/>
              </a:spcBef>
            </a:pPr>
            <a:r>
              <a:rPr lang="tr-TR" dirty="0" smtClean="0"/>
              <a:t>Belirlenmiş </a:t>
            </a:r>
            <a:r>
              <a:rPr lang="tr-TR" dirty="0"/>
              <a:t>vakit (İhrama girme, Arafat vakfesi, ziyaret tavafı kendi vakitlerinde yapılması </a:t>
            </a:r>
            <a:r>
              <a:rPr lang="tr-TR" dirty="0" smtClean="0"/>
              <a:t>gerekir.</a:t>
            </a:r>
          </a:p>
          <a:p>
            <a:pPr>
              <a:lnSpc>
                <a:spcPct val="150000"/>
              </a:lnSpc>
              <a:spcBef>
                <a:spcPts val="600"/>
              </a:spcBef>
            </a:pPr>
            <a:r>
              <a:rPr lang="tr-TR" dirty="0" smtClean="0"/>
              <a:t>Belirli </a:t>
            </a:r>
            <a:r>
              <a:rPr lang="tr-TR" dirty="0"/>
              <a:t>Mekân (Vakfenin Arafat sınıfları içinde tavafın Kâbe’nin sınırları içinde yapılması gerekmektedir)</a:t>
            </a:r>
          </a:p>
        </p:txBody>
      </p:sp>
    </p:spTree>
    <p:extLst>
      <p:ext uri="{BB962C8B-B14F-4D97-AF65-F5344CB8AC3E}">
        <p14:creationId xmlns:p14="http://schemas.microsoft.com/office/powerpoint/2010/main" val="131606244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TotalTime>
  <Words>1304</Words>
  <Application>Microsoft Office PowerPoint</Application>
  <PresentationFormat>Geniş ekran</PresentationFormat>
  <Paragraphs>133</Paragraphs>
  <Slides>35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35</vt:i4>
      </vt:variant>
    </vt:vector>
  </HeadingPairs>
  <TitlesOfParts>
    <vt:vector size="41" baseType="lpstr">
      <vt:lpstr>Adobe Myungjo Std M</vt:lpstr>
      <vt:lpstr>Adobe Caslon Pro</vt:lpstr>
      <vt:lpstr>Arial</vt:lpstr>
      <vt:lpstr>Calibri</vt:lpstr>
      <vt:lpstr>Calibri Light</vt:lpstr>
      <vt:lpstr>Office Teması</vt:lpstr>
      <vt:lpstr> </vt:lpstr>
      <vt:lpstr>PowerPoint Sunusu</vt:lpstr>
      <vt:lpstr>Bu derste neler öğreneceğiz?</vt:lpstr>
      <vt:lpstr>Hac</vt:lpstr>
      <vt:lpstr>Hac</vt:lpstr>
      <vt:lpstr>Hac</vt:lpstr>
      <vt:lpstr>Haccın Şartları</vt:lpstr>
      <vt:lpstr>Haccın Şartları</vt:lpstr>
      <vt:lpstr>Haccın Şartları</vt:lpstr>
      <vt:lpstr>İhram</vt:lpstr>
      <vt:lpstr>Bilgi Notu</vt:lpstr>
      <vt:lpstr>Odaklanalım!...</vt:lpstr>
      <vt:lpstr>Odaklanalım!...</vt:lpstr>
      <vt:lpstr>İhram Yasakları</vt:lpstr>
      <vt:lpstr>İhram Yasakları</vt:lpstr>
      <vt:lpstr>İhram Yasakları</vt:lpstr>
      <vt:lpstr>İhram Yasakları</vt:lpstr>
      <vt:lpstr>İhram Yasakları</vt:lpstr>
      <vt:lpstr>Haccın Çeşitleri</vt:lpstr>
      <vt:lpstr>Haccın Çeşitleri</vt:lpstr>
      <vt:lpstr>Haccın Rükünleri</vt:lpstr>
      <vt:lpstr>Haccın Rükünleri</vt:lpstr>
      <vt:lpstr>Haccın Rükünleri</vt:lpstr>
      <vt:lpstr>Bilgi Notu…</vt:lpstr>
      <vt:lpstr>Tavafın Sahih ya da Geçerli Olmasının Şartları</vt:lpstr>
      <vt:lpstr>Tavafın Sahih ya da Geçerli Olmasının Şartları</vt:lpstr>
      <vt:lpstr>Tavafın Sahih ya da Geçerli Olmasının Şartları</vt:lpstr>
      <vt:lpstr>Tavafın Sahih ya da Geçerli Olmasının Şartları</vt:lpstr>
      <vt:lpstr>Tavafın Vacipleri</vt:lpstr>
      <vt:lpstr>Tavafın Vacipleri</vt:lpstr>
      <vt:lpstr>Tavafın Vacipleri</vt:lpstr>
      <vt:lpstr>Tavafın Vacipleri</vt:lpstr>
      <vt:lpstr>Tavafın Vacipleri</vt:lpstr>
      <vt:lpstr>Tavafın Vacipleri</vt:lpstr>
      <vt:lpstr>Tavafın Sünnetleri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95</cp:revision>
  <dcterms:created xsi:type="dcterms:W3CDTF">2020-11-30T19:20:16Z</dcterms:created>
  <dcterms:modified xsi:type="dcterms:W3CDTF">2021-01-03T18:56:33Z</dcterms:modified>
</cp:coreProperties>
</file>